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1" r:id="rId1"/>
  </p:sldMasterIdLst>
  <p:notesMasterIdLst>
    <p:notesMasterId r:id="rId10"/>
  </p:notesMasterIdLst>
  <p:sldIdLst>
    <p:sldId id="304" r:id="rId2"/>
    <p:sldId id="307" r:id="rId3"/>
    <p:sldId id="308" r:id="rId4"/>
    <p:sldId id="311" r:id="rId5"/>
    <p:sldId id="312" r:id="rId6"/>
    <p:sldId id="310" r:id="rId7"/>
    <p:sldId id="313" r:id="rId8"/>
    <p:sldId id="318" r:id="rId9"/>
  </p:sldIdLst>
  <p:sldSz cx="9144000" cy="6858000" type="screen4x3"/>
  <p:notesSz cx="6858000" cy="9144000"/>
  <p:embeddedFontLst>
    <p:embeddedFont>
      <p:font typeface="맑은 고딕" panose="020B0503020000020004" pitchFamily="50" charset="-127"/>
      <p:regular r:id="rId11"/>
      <p:bold r:id="rId12"/>
    </p:embeddedFont>
    <p:embeddedFont>
      <p:font typeface="한컴 백제 M" panose="02020603020101020101" pitchFamily="18" charset="-127"/>
      <p:regular r:id="rId13"/>
    </p:embeddedFont>
    <p:embeddedFont>
      <p:font typeface="나눔바른고딕" panose="020B0603020101020101" pitchFamily="50" charset="-127"/>
      <p:regular r:id="rId14"/>
      <p:bold r:id="rId1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5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6E5B"/>
    <a:srgbClr val="F4C79A"/>
    <a:srgbClr val="1E62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98" autoAdjust="0"/>
    <p:restoredTop sz="85829" autoAdjust="0"/>
  </p:normalViewPr>
  <p:slideViewPr>
    <p:cSldViewPr>
      <p:cViewPr varScale="1">
        <p:scale>
          <a:sx n="92" d="100"/>
          <a:sy n="92" d="100"/>
        </p:scale>
        <p:origin x="-264" y="-102"/>
      </p:cViewPr>
      <p:guideLst>
        <p:guide orient="horz" pos="215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F411ABF3-545D-4BFB-A1F9-DCD13C9CF287}" type="datetime1">
              <a:rPr lang="ko-KR" altLang="en-US"/>
              <a:pPr lvl="0">
                <a:defRPr/>
              </a:pPr>
              <a:t>2019-12-10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C1CBD1DC-DFA8-4F13-A539-E12F341165CE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660369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oulwire.com/news/articleView.html?idxno=230133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1">
              <a:defRPr/>
            </a:pP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날씨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부대 프로그램들이 취소되었지만 이에 대한 대체 프로그램은 없었음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 latinLnBrk="1">
              <a:defRPr/>
            </a:pP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시위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박람회 방문시기와 광화문에서 열린 집회 시기와 장소가 겹쳐서 집회 참가자들의 소음과 경로 방해로 몰입에 방해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>
              <a:defRPr/>
            </a:pPr>
            <a:r>
              <a:rPr lang="ko-KR" altLang="en-US" dirty="0"/>
              <a:t>출처</a:t>
            </a:r>
            <a:r>
              <a:rPr lang="en-US" altLang="ko-KR" dirty="0"/>
              <a:t>: </a:t>
            </a:r>
            <a:r>
              <a:rPr lang="en-US" altLang="ko-KR" dirty="0">
                <a:hlinkClick r:id="rId3"/>
              </a:rPr>
              <a:t>http://www.seoulwire.com/news/articleView.html?idxno=230133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1CBD1DC-DFA8-4F13-A539-E12F341165CE}" type="slidenum">
              <a:rPr lang="ko-KR" altLang="en-US" smtClean="0"/>
              <a:pPr lvl="0"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2466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1CBD1DC-DFA8-4F13-A539-E12F341165CE}" type="slidenum">
              <a:rPr lang="ko-KR" altLang="en-US" smtClean="0"/>
              <a:pPr lvl="0"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3791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1CBD1DC-DFA8-4F13-A539-E12F341165CE}" type="slidenum">
              <a:rPr lang="ko-KR" altLang="en-US" smtClean="0"/>
              <a:pPr lvl="0"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60685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1CBD1DC-DFA8-4F13-A539-E12F341165CE}" type="slidenum">
              <a:rPr lang="ko-KR" altLang="en-US" smtClean="0"/>
              <a:pPr lvl="0"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78406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lvl="0" indent="-285750">
              <a:buFont typeface="Arial" pitchFamily="34" charset="0"/>
              <a:buChar char="•"/>
              <a:defRPr/>
            </a:pPr>
            <a:r>
              <a:rPr lang="ko-KR" altLang="en-US" dirty="0"/>
              <a:t>순천만</a:t>
            </a:r>
            <a:r>
              <a:rPr lang="en-US" altLang="ko-KR" dirty="0"/>
              <a:t>/</a:t>
            </a:r>
            <a:r>
              <a:rPr lang="ko-KR" altLang="en-US" dirty="0">
                <a:latin typeface="한컴 백제 M"/>
                <a:ea typeface="한컴 백제 M"/>
              </a:rPr>
              <a:t>예를 들어 구급차나</a:t>
            </a:r>
            <a:r>
              <a:rPr lang="en-US" altLang="ko-KR" dirty="0">
                <a:latin typeface="한컴 백제 M"/>
                <a:ea typeface="한컴 백제 M"/>
              </a:rPr>
              <a:t>,</a:t>
            </a:r>
            <a:r>
              <a:rPr lang="ko-KR" altLang="en-US" dirty="0">
                <a:latin typeface="한컴 백제 M"/>
                <a:ea typeface="한컴 백제 M"/>
              </a:rPr>
              <a:t> 쓰레기통인데 구급차는 </a:t>
            </a:r>
            <a:r>
              <a:rPr lang="ko-KR" altLang="en-US" dirty="0" err="1">
                <a:latin typeface="한컴 백제 M"/>
                <a:ea typeface="한컴 백제 M"/>
              </a:rPr>
              <a:t>처음부터보이지</a:t>
            </a:r>
            <a:r>
              <a:rPr lang="ko-KR" altLang="en-US" dirty="0">
                <a:latin typeface="한컴 백제 M"/>
                <a:ea typeface="한컴 백제 M"/>
              </a:rPr>
              <a:t> 않았고</a:t>
            </a:r>
            <a:r>
              <a:rPr lang="ko-KR" altLang="en-US" baseline="0" dirty="0">
                <a:latin typeface="한컴 백제 M"/>
                <a:ea typeface="한컴 백제 M"/>
              </a:rPr>
              <a:t> </a:t>
            </a:r>
            <a:r>
              <a:rPr lang="ko-KR" altLang="en-US" dirty="0">
                <a:latin typeface="한컴 백제 M"/>
                <a:ea typeface="한컴 백제 M"/>
              </a:rPr>
              <a:t>쓰레기통은 중간중간 많이</a:t>
            </a:r>
            <a:r>
              <a:rPr lang="ko-KR" altLang="en-US" baseline="0" dirty="0">
                <a:latin typeface="한컴 백제 M"/>
                <a:ea typeface="한컴 백제 M"/>
              </a:rPr>
              <a:t> </a:t>
            </a:r>
            <a:r>
              <a:rPr lang="ko-KR" altLang="en-US" dirty="0">
                <a:latin typeface="한컴 백제 M"/>
                <a:ea typeface="한컴 백제 M"/>
              </a:rPr>
              <a:t>보였다</a:t>
            </a:r>
            <a:r>
              <a:rPr lang="en-US" altLang="ko-KR" dirty="0">
                <a:latin typeface="한컴 백제 M"/>
                <a:ea typeface="한컴 백제 M"/>
              </a:rPr>
              <a:t>.</a:t>
            </a:r>
          </a:p>
          <a:p>
            <a:r>
              <a:rPr lang="ko-KR" altLang="en-US" dirty="0"/>
              <a:t>서울정원의 경우 순천만과 다르게 먹거리판매는 축제 처음부터 끝까지 전혀 없었다</a:t>
            </a:r>
            <a:r>
              <a:rPr lang="en-US" altLang="ko-KR" dirty="0"/>
              <a:t>.</a:t>
            </a: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err="1">
                <a:solidFill>
                  <a:schemeClr val="accent3"/>
                </a:solidFill>
                <a:latin typeface="한컴 백제 M"/>
                <a:ea typeface="한컴 백제 M"/>
              </a:rPr>
              <a:t>포토존</a:t>
            </a:r>
            <a:r>
              <a:rPr lang="en-US" altLang="ko-KR" dirty="0">
                <a:latin typeface="한컴 백제 M"/>
                <a:ea typeface="한컴 백제 M"/>
              </a:rPr>
              <a:t>:</a:t>
            </a:r>
            <a:r>
              <a:rPr lang="ko-KR" altLang="en-US" dirty="0">
                <a:latin typeface="한컴 백제 M"/>
                <a:ea typeface="한컴 백제 M"/>
              </a:rPr>
              <a:t> 순천만과 마찬가지로 중간중간 많이 있다</a:t>
            </a:r>
            <a:r>
              <a:rPr lang="en-US" altLang="ko-KR" dirty="0">
                <a:latin typeface="한컴 백제 M"/>
                <a:ea typeface="한컴 백제 M"/>
              </a:rPr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1CBD1DC-DFA8-4F13-A539-E12F341165CE}" type="slidenum">
              <a:rPr lang="ko-KR" altLang="en-US" smtClean="0"/>
              <a:pPr lvl="0"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45455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 dirty="0">
                <a:latin typeface="한컴 백제 M"/>
                <a:ea typeface="한컴 백제 M"/>
              </a:rPr>
              <a:t>어르신들이 모임 형태로 참여해서 사진을 찍고 즐기기 좋은 장소</a:t>
            </a:r>
          </a:p>
          <a:p>
            <a:pPr>
              <a:defRPr/>
            </a:pPr>
            <a:endParaRPr lang="ko-KR" altLang="en-US" dirty="0">
              <a:latin typeface="한컴 백제 M"/>
              <a:ea typeface="한컴 백제 M"/>
            </a:endParaRPr>
          </a:p>
          <a:p>
            <a:pPr>
              <a:defRPr/>
            </a:pPr>
            <a:r>
              <a:rPr lang="ko-KR" altLang="en-US" dirty="0">
                <a:latin typeface="한컴 백제 M"/>
                <a:ea typeface="한컴 백제 M"/>
              </a:rPr>
              <a:t>· 체험을 시간대 별로 나눠서 체험을 할 수 있었던 점</a:t>
            </a:r>
            <a:endParaRPr lang="en-US" altLang="ko-KR" dirty="0">
              <a:latin typeface="한컴 백제 M"/>
              <a:ea typeface="한컴 백제 M"/>
            </a:endParaRPr>
          </a:p>
          <a:p>
            <a:pPr>
              <a:defRPr/>
            </a:pPr>
            <a:endParaRPr lang="en-US" altLang="ko-KR" dirty="0">
              <a:latin typeface="한컴 백제 M"/>
              <a:ea typeface="한컴 백제 M"/>
            </a:endParaRPr>
          </a:p>
          <a:p>
            <a:pPr>
              <a:defRPr/>
            </a:pPr>
            <a:r>
              <a:rPr lang="ko-KR" altLang="en-US" dirty="0">
                <a:latin typeface="한컴 백제 M"/>
                <a:ea typeface="한컴 백제 M"/>
              </a:rPr>
              <a:t>부족한점</a:t>
            </a:r>
            <a:endParaRPr lang="en-US" altLang="ko-KR" dirty="0">
              <a:latin typeface="한컴 백제 M"/>
              <a:ea typeface="한컴 백제 M"/>
            </a:endParaRPr>
          </a:p>
          <a:p>
            <a:pPr>
              <a:defRPr/>
            </a:pPr>
            <a:endParaRPr lang="en-US" altLang="ko-KR" dirty="0">
              <a:latin typeface="한컴 백제 M"/>
              <a:ea typeface="한컴 백제 M"/>
            </a:endParaRPr>
          </a:p>
          <a:p>
            <a:pPr algn="l">
              <a:defRPr/>
            </a:pPr>
            <a:r>
              <a:rPr lang="ko-KR" altLang="en-US" dirty="0">
                <a:latin typeface="한컴 백제 M"/>
                <a:ea typeface="한컴 백제 M"/>
              </a:rPr>
              <a:t>·태풍의 영향으로 여러 행사가 취소되어 참여 불가능 했던 점</a:t>
            </a:r>
          </a:p>
          <a:p>
            <a:pPr algn="l">
              <a:defRPr/>
            </a:pPr>
            <a:endParaRPr lang="ko-KR" altLang="en-US" dirty="0">
              <a:latin typeface="한컴 백제 M"/>
              <a:ea typeface="한컴 백제 M"/>
            </a:endParaRPr>
          </a:p>
          <a:p>
            <a:pPr algn="l">
              <a:defRPr/>
            </a:pPr>
            <a:r>
              <a:rPr lang="ko-KR" altLang="en-US" dirty="0">
                <a:latin typeface="한컴 백제 M"/>
                <a:ea typeface="한컴 백제 M"/>
              </a:rPr>
              <a:t>·전시물과 팝업스토어 가운데 </a:t>
            </a:r>
            <a:r>
              <a:rPr lang="ko-KR" altLang="en-US" dirty="0" err="1">
                <a:latin typeface="한컴 백제 M"/>
                <a:ea typeface="한컴 백제 M"/>
              </a:rPr>
              <a:t>심어놓은</a:t>
            </a:r>
            <a:r>
              <a:rPr lang="ko-KR" altLang="en-US" dirty="0">
                <a:latin typeface="한컴 백제 M"/>
                <a:ea typeface="한컴 백제 M"/>
              </a:rPr>
              <a:t> 식물의 배치가 </a:t>
            </a:r>
            <a:r>
              <a:rPr lang="ko-KR" altLang="en-US" dirty="0" err="1">
                <a:latin typeface="한컴 백제 M"/>
                <a:ea typeface="한컴 백제 M"/>
              </a:rPr>
              <a:t>어수선</a:t>
            </a:r>
            <a:r>
              <a:rPr lang="ko-KR" altLang="en-US" dirty="0">
                <a:latin typeface="한컴 백제 M"/>
                <a:ea typeface="한컴 백제 M"/>
              </a:rPr>
              <a:t> 했던 점</a:t>
            </a:r>
          </a:p>
          <a:p>
            <a:pPr algn="l">
              <a:defRPr/>
            </a:pPr>
            <a:endParaRPr lang="ko-KR" altLang="en-US" dirty="0">
              <a:latin typeface="한컴 백제 M"/>
              <a:ea typeface="한컴 백제 M"/>
            </a:endParaRPr>
          </a:p>
          <a:p>
            <a:pPr algn="l">
              <a:defRPr/>
            </a:pPr>
            <a:r>
              <a:rPr lang="ko-KR" altLang="en-US" dirty="0">
                <a:latin typeface="한컴 백제 M"/>
                <a:ea typeface="한컴 백제 M"/>
              </a:rPr>
              <a:t>·박람회의 취지인 도시재생과는 다르게 상업적 목적인 부스가 많은 점</a:t>
            </a:r>
          </a:p>
          <a:p>
            <a:pPr algn="l">
              <a:defRPr/>
            </a:pPr>
            <a:endParaRPr lang="ko-KR" altLang="en-US" dirty="0">
              <a:latin typeface="한컴 백제 M"/>
              <a:ea typeface="한컴 백제 M"/>
            </a:endParaRPr>
          </a:p>
          <a:p>
            <a:pPr algn="l">
              <a:defRPr/>
            </a:pPr>
            <a:r>
              <a:rPr lang="ko-KR" altLang="en-US" dirty="0">
                <a:latin typeface="한컴 백제 M"/>
                <a:ea typeface="한컴 백제 M"/>
              </a:rPr>
              <a:t>·체험 부스가 젊은 연령층의 관심을 끌기 어렵고</a:t>
            </a:r>
            <a:r>
              <a:rPr lang="en-US" altLang="ko-KR" dirty="0">
                <a:latin typeface="한컴 백제 M"/>
                <a:ea typeface="한컴 백제 M"/>
              </a:rPr>
              <a:t>,</a:t>
            </a:r>
            <a:r>
              <a:rPr lang="ko-KR" altLang="en-US" dirty="0">
                <a:latin typeface="한컴 백제 M"/>
                <a:ea typeface="한컴 백제 M"/>
              </a:rPr>
              <a:t> 가격도 상당히 비싼 점</a:t>
            </a:r>
          </a:p>
          <a:p>
            <a:pPr algn="l">
              <a:defRPr/>
            </a:pPr>
            <a:endParaRPr lang="ko-KR" altLang="en-US" dirty="0">
              <a:latin typeface="한컴 백제 M"/>
              <a:ea typeface="한컴 백제 M"/>
            </a:endParaRPr>
          </a:p>
          <a:p>
            <a:pPr algn="l">
              <a:defRPr/>
            </a:pPr>
            <a:r>
              <a:rPr lang="ko-KR" altLang="en-US" dirty="0">
                <a:latin typeface="한컴 백제 M"/>
                <a:ea typeface="한컴 백제 M"/>
              </a:rPr>
              <a:t>·서울역 근처부터 박람회 공지나 안내가 부족한 점</a:t>
            </a:r>
          </a:p>
          <a:p>
            <a:pPr algn="l">
              <a:defRPr/>
            </a:pPr>
            <a:endParaRPr lang="ko-KR" altLang="en-US" dirty="0">
              <a:latin typeface="한컴 백제 M"/>
              <a:ea typeface="한컴 백제 M"/>
            </a:endParaRPr>
          </a:p>
          <a:p>
            <a:pPr algn="l">
              <a:defRPr/>
            </a:pPr>
            <a:r>
              <a:rPr lang="ko-KR" altLang="en-US" dirty="0">
                <a:latin typeface="한컴 백제 M"/>
                <a:ea typeface="한컴 백제 M"/>
              </a:rPr>
              <a:t>·박람회 곳곳에 </a:t>
            </a:r>
            <a:r>
              <a:rPr lang="ko-KR" altLang="en-US" dirty="0" err="1">
                <a:latin typeface="한컴 백제 M"/>
                <a:ea typeface="한컴 백제 M"/>
              </a:rPr>
              <a:t>배치되어있는</a:t>
            </a:r>
            <a:r>
              <a:rPr lang="ko-KR" altLang="en-US" dirty="0">
                <a:latin typeface="한컴 백제 M"/>
                <a:ea typeface="한컴 백제 M"/>
              </a:rPr>
              <a:t> 봉사자들이 많이 어수선한 점</a:t>
            </a:r>
            <a:endParaRPr lang="en-US" altLang="ko-KR" dirty="0">
              <a:latin typeface="한컴 백제 M"/>
              <a:ea typeface="한컴 백제 M"/>
            </a:endParaRPr>
          </a:p>
          <a:p>
            <a:pPr algn="l">
              <a:defRPr/>
            </a:pPr>
            <a:endParaRPr lang="ko-KR" altLang="en-US" dirty="0">
              <a:latin typeface="한컴 백제 M"/>
              <a:ea typeface="한컴 백제 M"/>
            </a:endParaRPr>
          </a:p>
          <a:p>
            <a:pPr algn="l">
              <a:defRPr/>
            </a:pPr>
            <a:r>
              <a:rPr lang="ko-KR" altLang="en-US" dirty="0">
                <a:latin typeface="한컴 백제 M"/>
                <a:ea typeface="한컴 백제 M"/>
              </a:rPr>
              <a:t>·이동거리가 멀어 체력 소모가 심하고</a:t>
            </a:r>
            <a:r>
              <a:rPr lang="en-US" altLang="ko-KR" dirty="0">
                <a:latin typeface="한컴 백제 M"/>
                <a:ea typeface="한컴 백제 M"/>
              </a:rPr>
              <a:t>,</a:t>
            </a:r>
            <a:r>
              <a:rPr lang="ko-KR" altLang="en-US" dirty="0">
                <a:latin typeface="한컴 백제 M"/>
                <a:ea typeface="한컴 백제 M"/>
              </a:rPr>
              <a:t> 고가에 있어서 통행 하는데 불편한 점</a:t>
            </a:r>
          </a:p>
          <a:p>
            <a:pPr>
              <a:defRPr/>
            </a:pPr>
            <a:endParaRPr lang="ko-KR" altLang="en-US" dirty="0">
              <a:latin typeface="한컴 백제 M"/>
              <a:ea typeface="한컴 백제 M"/>
            </a:endParaRPr>
          </a:p>
          <a:p>
            <a:pPr>
              <a:defRPr/>
            </a:pPr>
            <a:endParaRPr lang="ko-KR" altLang="en-US" dirty="0">
              <a:latin typeface="한컴 백제 M"/>
              <a:ea typeface="한컴 백제 M"/>
            </a:endParaRPr>
          </a:p>
          <a:p>
            <a:pPr>
              <a:defRPr/>
            </a:pPr>
            <a:r>
              <a:rPr lang="ko-KR" altLang="en-US" dirty="0">
                <a:latin typeface="한컴 백제 M"/>
                <a:ea typeface="한컴 백제 M"/>
              </a:rPr>
              <a:t>· 대공원이 아닌 동네정원을 조성하여 녹지 소외지역을 해소한 점</a:t>
            </a:r>
          </a:p>
          <a:p>
            <a:pPr>
              <a:defRPr/>
            </a:pPr>
            <a:endParaRPr lang="ko-KR" altLang="en-US" dirty="0">
              <a:latin typeface="한컴 백제 M"/>
              <a:ea typeface="한컴 백제 M"/>
            </a:endParaRPr>
          </a:p>
          <a:p>
            <a:pPr>
              <a:defRPr/>
            </a:pPr>
            <a:r>
              <a:rPr lang="ko-KR" altLang="en-US" dirty="0">
                <a:latin typeface="한컴 백제 M"/>
                <a:ea typeface="한컴 백제 M"/>
              </a:rPr>
              <a:t>· 취지와 주제가 긍정적인 이미지를 고지시킨 점</a:t>
            </a:r>
          </a:p>
          <a:p>
            <a:pPr>
              <a:defRPr/>
            </a:pPr>
            <a:endParaRPr lang="ko-KR" altLang="en-US" dirty="0">
              <a:latin typeface="한컴 백제 M"/>
              <a:ea typeface="한컴 백제 M"/>
            </a:endParaRPr>
          </a:p>
          <a:p>
            <a:pPr>
              <a:defRPr/>
            </a:pPr>
            <a:r>
              <a:rPr lang="ko-KR" altLang="en-US" dirty="0">
                <a:latin typeface="한컴 백제 M"/>
                <a:ea typeface="한컴 백제 M"/>
              </a:rPr>
              <a:t>· 접근성이 높은 점</a:t>
            </a:r>
          </a:p>
          <a:p>
            <a:pPr>
              <a:defRPr/>
            </a:pPr>
            <a:endParaRPr lang="ko-KR" altLang="en-US" dirty="0">
              <a:latin typeface="한컴 백제 M"/>
              <a:ea typeface="한컴 백제 M"/>
            </a:endParaRPr>
          </a:p>
          <a:p>
            <a:pPr>
              <a:defRPr/>
            </a:pPr>
            <a:r>
              <a:rPr lang="ko-KR" altLang="en-US" dirty="0">
                <a:latin typeface="한컴 백제 M"/>
                <a:ea typeface="한컴 백제 M"/>
              </a:rPr>
              <a:t>· 다양한 기관 및 기업이 참가한 점</a:t>
            </a:r>
          </a:p>
          <a:p>
            <a:pPr>
              <a:defRPr/>
            </a:pPr>
            <a:endParaRPr lang="ko-KR" altLang="en-US" dirty="0">
              <a:latin typeface="한컴 백제 M"/>
              <a:ea typeface="한컴 백제 M"/>
            </a:endParaRPr>
          </a:p>
          <a:p>
            <a:pPr>
              <a:defRPr/>
            </a:pPr>
            <a:r>
              <a:rPr lang="ko-KR" altLang="en-US" dirty="0">
                <a:latin typeface="한컴 백제 M"/>
                <a:ea typeface="한컴 백제 M"/>
              </a:rPr>
              <a:t>· 야외에서 열리는 정원 박람회를 통해 자연과 어울릴 수 있는 점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1CBD1DC-DFA8-4F13-A539-E12F341165CE}" type="slidenum">
              <a:rPr lang="ko-KR" altLang="en-US" smtClean="0"/>
              <a:pPr lvl="0"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33460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1CBD1DC-DFA8-4F13-A539-E12F341165CE}" type="slidenum">
              <a:rPr lang="ko-KR" altLang="en-US" smtClean="0"/>
              <a:pPr lvl="0">
                <a:defRPr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84140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출처</a:t>
            </a:r>
            <a:r>
              <a:rPr lang="en-US" altLang="ko-KR" dirty="0" smtClean="0"/>
              <a:t>https://go.seoul.co.kr/news/newsView.php?id=20191111500051&amp;wlog_tag3=naver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1CBD1DC-DFA8-4F13-A539-E12F341165CE}" type="slidenum">
              <a:rPr lang="ko-KR" altLang="en-US" smtClean="0"/>
              <a:pPr lvl="0">
                <a:defRPr/>
              </a:pPr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8414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7ABDB-3DE2-4628-A37B-B7E4B0C43F9D}" type="datetimeFigureOut">
              <a:rPr lang="ko-KR" altLang="en-US" smtClean="0"/>
              <a:t>2019-12-10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D712-D64E-4494-8977-C7E2956AFA2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7ABDB-3DE2-4628-A37B-B7E4B0C43F9D}" type="datetimeFigureOut">
              <a:rPr lang="ko-KR" altLang="en-US" smtClean="0"/>
              <a:t>2019-12-10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D712-D64E-4494-8977-C7E2956AFA2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7ABDB-3DE2-4628-A37B-B7E4B0C43F9D}" type="datetimeFigureOut">
              <a:rPr lang="ko-KR" altLang="en-US" smtClean="0"/>
              <a:t>2019-12-10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D712-D64E-4494-8977-C7E2956AFA2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7ABDB-3DE2-4628-A37B-B7E4B0C43F9D}" type="datetimeFigureOut">
              <a:rPr lang="ko-KR" altLang="en-US" smtClean="0"/>
              <a:t>2019-12-10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D712-D64E-4494-8977-C7E2956AFA2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7ABDB-3DE2-4628-A37B-B7E4B0C43F9D}" type="datetimeFigureOut">
              <a:rPr lang="ko-KR" altLang="en-US" smtClean="0"/>
              <a:t>2019-12-10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D712-D64E-4494-8977-C7E2956AFA2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7ABDB-3DE2-4628-A37B-B7E4B0C43F9D}" type="datetimeFigureOut">
              <a:rPr lang="ko-KR" altLang="en-US" smtClean="0"/>
              <a:t>2019-12-10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D712-D64E-4494-8977-C7E2956AFA2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7ABDB-3DE2-4628-A37B-B7E4B0C43F9D}" type="datetimeFigureOut">
              <a:rPr lang="ko-KR" altLang="en-US" smtClean="0"/>
              <a:t>2019-12-10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D712-D64E-4494-8977-C7E2956AFA2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7ABDB-3DE2-4628-A37B-B7E4B0C43F9D}" type="datetimeFigureOut">
              <a:rPr lang="ko-KR" altLang="en-US" smtClean="0"/>
              <a:t>2019-12-10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D712-D64E-4494-8977-C7E2956AFA2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7ABDB-3DE2-4628-A37B-B7E4B0C43F9D}" type="datetimeFigureOut">
              <a:rPr lang="ko-KR" altLang="en-US" smtClean="0"/>
              <a:t>2019-12-10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D712-D64E-4494-8977-C7E2956AFA2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7ABDB-3DE2-4628-A37B-B7E4B0C43F9D}" type="datetimeFigureOut">
              <a:rPr lang="ko-KR" altLang="en-US" smtClean="0"/>
              <a:t>2019-12-10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D712-D64E-4494-8977-C7E2956AFA2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7ABDB-3DE2-4628-A37B-B7E4B0C43F9D}" type="datetimeFigureOut">
              <a:rPr lang="ko-KR" altLang="en-US" smtClean="0"/>
              <a:t>2019-12-10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D712-D64E-4494-8977-C7E2956AFA2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7ABDB-3DE2-4628-A37B-B7E4B0C43F9D}" type="datetimeFigureOut">
              <a:rPr lang="ko-KR" altLang="en-US" smtClean="0"/>
              <a:t>2019-12-10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ED712-D64E-4494-8977-C7E2956AFA2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01CEDD0-AB60-4FFA-9F8F-2C7EFC35DBB1}"/>
              </a:ext>
            </a:extLst>
          </p:cNvPr>
          <p:cNvSpPr/>
          <p:nvPr/>
        </p:nvSpPr>
        <p:spPr>
          <a:xfrm>
            <a:off x="0" y="-1"/>
            <a:ext cx="9144000" cy="4155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dirty="0"/>
              <a:t>                                                                                    </a:t>
            </a:r>
            <a:r>
              <a:rPr lang="ko-KR" altLang="en-US" sz="20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소개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 err="1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운영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평가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27AD1F55-6924-48A3-B696-88D7A962E210}"/>
              </a:ext>
            </a:extLst>
          </p:cNvPr>
          <p:cNvSpPr/>
          <p:nvPr/>
        </p:nvSpPr>
        <p:spPr>
          <a:xfrm>
            <a:off x="395536" y="620688"/>
            <a:ext cx="4320480" cy="879579"/>
          </a:xfrm>
          <a:prstGeom prst="rect">
            <a:avLst/>
          </a:prstGeom>
          <a:solidFill>
            <a:srgbClr val="1E62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err="1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리스크요인</a:t>
            </a:r>
            <a:r>
              <a:rPr lang="en-US" altLang="ko-KR" sz="32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&amp;</a:t>
            </a:r>
            <a:r>
              <a:rPr lang="ko-KR" altLang="en-US" sz="32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자원봉사자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66C786AB-7913-40B8-AB3B-847F8D136F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28527"/>
            <a:ext cx="3456384" cy="4651244"/>
          </a:xfrm>
          <a:prstGeom prst="rect">
            <a:avLst/>
          </a:prstGeom>
        </p:spPr>
      </p:pic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xmlns="" id="{DE1844F0-F540-470A-BB8D-1DE19DBFF4BB}"/>
              </a:ext>
            </a:extLst>
          </p:cNvPr>
          <p:cNvSpPr/>
          <p:nvPr/>
        </p:nvSpPr>
        <p:spPr>
          <a:xfrm>
            <a:off x="4788026" y="1828527"/>
            <a:ext cx="3816423" cy="4651244"/>
          </a:xfrm>
          <a:prstGeom prst="roundRect">
            <a:avLst/>
          </a:prstGeom>
          <a:noFill/>
          <a:ln>
            <a:solidFill>
              <a:srgbClr val="F4C7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C6DCCE1-B281-4E3A-A946-A9EDE2ADEB50}"/>
              </a:ext>
            </a:extLst>
          </p:cNvPr>
          <p:cNvSpPr txBox="1"/>
          <p:nvPr/>
        </p:nvSpPr>
        <p:spPr>
          <a:xfrm>
            <a:off x="5076056" y="2276872"/>
            <a:ext cx="5060700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b="1" dirty="0" err="1">
                <a:solidFill>
                  <a:srgbClr val="1E625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리스크요인</a:t>
            </a:r>
            <a:r>
              <a:rPr lang="ko-KR" altLang="en-US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endParaRPr lang="en-US" altLang="ko-KR" b="1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- 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날씨</a:t>
            </a:r>
            <a:endParaRPr lang="en-US" altLang="ko-KR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- 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정치관련행사</a:t>
            </a:r>
            <a:endParaRPr lang="en-US" altLang="ko-KR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rgbClr val="1E625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b="1" dirty="0">
                <a:solidFill>
                  <a:srgbClr val="1E625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자원봉사자</a:t>
            </a:r>
            <a:endParaRPr lang="en-US" altLang="ko-KR" b="1" dirty="0">
              <a:solidFill>
                <a:srgbClr val="1E625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- </a:t>
            </a:r>
            <a:r>
              <a:rPr lang="ko-KR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서울정원박람회 </a:t>
            </a:r>
            <a:r>
              <a:rPr lang="ko-KR" altLang="ko-KR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서포터즈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- ‘</a:t>
            </a:r>
            <a:r>
              <a:rPr lang="ko-KR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그린 </a:t>
            </a:r>
            <a:r>
              <a:rPr lang="ko-KR" altLang="ko-KR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핑거스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’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</a:t>
            </a:r>
            <a:r>
              <a:rPr lang="ko-KR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시민정원사 자원봉사자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- </a:t>
            </a:r>
            <a:r>
              <a:rPr lang="ko-KR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일반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관련학과</a:t>
            </a:r>
            <a:r>
              <a:rPr lang="ko-KR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자원봉사자</a:t>
            </a:r>
            <a:endParaRPr lang="ko-KR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 algn="ctr">
              <a:buFont typeface="Arial" pitchFamily="34" charset="0"/>
              <a:buChar char="•"/>
            </a:pPr>
            <a:endParaRPr lang="ko-KR" altLang="en-US" dirty="0">
              <a:solidFill>
                <a:srgbClr val="4D7553"/>
              </a:solidFill>
              <a:latin typeface="한컴 백제 M" pitchFamily="18" charset="-127"/>
              <a:ea typeface="한컴 백제 M" pitchFamily="18" charset="-127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xmlns="" id="{F4896029-C832-4B84-83E9-7593EA2A8BAF}"/>
              </a:ext>
            </a:extLst>
          </p:cNvPr>
          <p:cNvCxnSpPr>
            <a:cxnSpLocks/>
          </p:cNvCxnSpPr>
          <p:nvPr/>
        </p:nvCxnSpPr>
        <p:spPr>
          <a:xfrm>
            <a:off x="1475656" y="2348880"/>
            <a:ext cx="648072" cy="0"/>
          </a:xfrm>
          <a:prstGeom prst="line">
            <a:avLst/>
          </a:prstGeom>
          <a:ln w="57150">
            <a:solidFill>
              <a:srgbClr val="FB6E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81736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01CEDD0-AB60-4FFA-9F8F-2C7EFC35DBB1}"/>
              </a:ext>
            </a:extLst>
          </p:cNvPr>
          <p:cNvSpPr/>
          <p:nvPr/>
        </p:nvSpPr>
        <p:spPr>
          <a:xfrm>
            <a:off x="0" y="-1"/>
            <a:ext cx="9144000" cy="4155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dirty="0"/>
              <a:t>                                                                                    </a:t>
            </a:r>
            <a:r>
              <a:rPr lang="ko-KR" altLang="en-US" sz="20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소개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 err="1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운영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dirty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평가</a:t>
            </a:r>
            <a:endParaRPr lang="ko-KR" altLang="en-US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xmlns="" id="{D2EDFF2B-07CB-4D79-81E8-4BD891C6751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187624" y="2613247"/>
            <a:ext cx="2951820" cy="2543944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2A84A93B-A0B9-41C0-8089-8D4D1A7C865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5004048" y="2636912"/>
            <a:ext cx="2924944" cy="2520280"/>
          </a:xfrm>
          <a:prstGeom prst="rect">
            <a:avLst/>
          </a:prstGeom>
        </p:spPr>
      </p:pic>
      <p:sp>
        <p:nvSpPr>
          <p:cNvPr id="10" name="순서도: 대체 처리 9">
            <a:extLst>
              <a:ext uri="{FF2B5EF4-FFF2-40B4-BE49-F238E27FC236}">
                <a16:creationId xmlns:a16="http://schemas.microsoft.com/office/drawing/2014/main" xmlns="" id="{5A10E2A4-28F6-4087-854E-21DE65698D59}"/>
              </a:ext>
            </a:extLst>
          </p:cNvPr>
          <p:cNvSpPr/>
          <p:nvPr/>
        </p:nvSpPr>
        <p:spPr>
          <a:xfrm>
            <a:off x="1835696" y="5694107"/>
            <a:ext cx="5688632" cy="576064"/>
          </a:xfrm>
          <a:prstGeom prst="flowChartAlternateProcess">
            <a:avLst/>
          </a:prstGeom>
          <a:ln>
            <a:solidFill>
              <a:srgbClr val="F4C79A"/>
            </a:solidFill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2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3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가장 큰 차별성은 </a:t>
            </a:r>
            <a:r>
              <a:rPr lang="ko-KR" altLang="en-US" sz="2300" b="1" dirty="0">
                <a:solidFill>
                  <a:srgbClr val="FB6E5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도시재생과 위치 </a:t>
            </a:r>
            <a:r>
              <a:rPr lang="ko-KR" altLang="en-US" sz="23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입니다</a:t>
            </a:r>
            <a:r>
              <a:rPr lang="en-US" altLang="ko-KR" sz="23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  <p:sp>
        <p:nvSpPr>
          <p:cNvPr id="11" name="순서도: 대체 처리 10">
            <a:extLst>
              <a:ext uri="{FF2B5EF4-FFF2-40B4-BE49-F238E27FC236}">
                <a16:creationId xmlns:a16="http://schemas.microsoft.com/office/drawing/2014/main" xmlns="" id="{30C2FFDB-038E-4E29-9927-FF7C87832DAB}"/>
              </a:ext>
            </a:extLst>
          </p:cNvPr>
          <p:cNvSpPr/>
          <p:nvPr/>
        </p:nvSpPr>
        <p:spPr>
          <a:xfrm>
            <a:off x="1547664" y="1752295"/>
            <a:ext cx="2484276" cy="648072"/>
          </a:xfrm>
          <a:prstGeom prst="flowChartAlternateProcess">
            <a:avLst/>
          </a:prstGeom>
          <a:ln>
            <a:solidFill>
              <a:srgbClr val="F4C79A"/>
            </a:solidFill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2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순천정원 박람회</a:t>
            </a:r>
          </a:p>
        </p:txBody>
      </p:sp>
      <p:sp>
        <p:nvSpPr>
          <p:cNvPr id="12" name="순서도: 대체 처리 11">
            <a:extLst>
              <a:ext uri="{FF2B5EF4-FFF2-40B4-BE49-F238E27FC236}">
                <a16:creationId xmlns:a16="http://schemas.microsoft.com/office/drawing/2014/main" xmlns="" id="{4F5A94EF-DC38-4B15-BDF4-1D70CECE9D60}"/>
              </a:ext>
            </a:extLst>
          </p:cNvPr>
          <p:cNvSpPr/>
          <p:nvPr/>
        </p:nvSpPr>
        <p:spPr>
          <a:xfrm>
            <a:off x="5292080" y="1752295"/>
            <a:ext cx="2484276" cy="648072"/>
          </a:xfrm>
          <a:prstGeom prst="flowChartAlternateProcess">
            <a:avLst/>
          </a:prstGeom>
          <a:ln>
            <a:solidFill>
              <a:srgbClr val="F4C79A"/>
            </a:solidFill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2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00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서울정원 박람회</a:t>
            </a:r>
          </a:p>
        </p:txBody>
      </p:sp>
      <p:sp>
        <p:nvSpPr>
          <p:cNvPr id="13" name="왼쪽/오른쪽 화살표 1032">
            <a:extLst>
              <a:ext uri="{FF2B5EF4-FFF2-40B4-BE49-F238E27FC236}">
                <a16:creationId xmlns:a16="http://schemas.microsoft.com/office/drawing/2014/main" xmlns="" id="{6225CDD2-B92D-4252-AD67-91DF35510E8C}"/>
              </a:ext>
            </a:extLst>
          </p:cNvPr>
          <p:cNvSpPr/>
          <p:nvPr/>
        </p:nvSpPr>
        <p:spPr>
          <a:xfrm>
            <a:off x="4121950" y="2128765"/>
            <a:ext cx="1080120" cy="216024"/>
          </a:xfrm>
          <a:prstGeom prst="leftRightArrow">
            <a:avLst>
              <a:gd name="adj1" fmla="val 50000"/>
              <a:gd name="adj2" fmla="val 50000"/>
            </a:avLst>
          </a:prstGeom>
          <a:solidFill>
            <a:srgbClr val="1E6255"/>
          </a:solidFill>
          <a:ln>
            <a:noFill/>
          </a:ln>
        </p:spPr>
        <p:style>
          <a:lnRef idx="2">
            <a:schemeClr val="accent3">
              <a:shade val="2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27AD1F55-6924-48A3-B696-88D7A962E210}"/>
              </a:ext>
            </a:extLst>
          </p:cNvPr>
          <p:cNvSpPr/>
          <p:nvPr/>
        </p:nvSpPr>
        <p:spPr>
          <a:xfrm>
            <a:off x="395536" y="620688"/>
            <a:ext cx="3600400" cy="879579"/>
          </a:xfrm>
          <a:prstGeom prst="rect">
            <a:avLst/>
          </a:prstGeom>
          <a:solidFill>
            <a:srgbClr val="1E62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타 축제와의 비교</a:t>
            </a:r>
          </a:p>
        </p:txBody>
      </p:sp>
    </p:spTree>
    <p:extLst>
      <p:ext uri="{BB962C8B-B14F-4D97-AF65-F5344CB8AC3E}">
        <p14:creationId xmlns:p14="http://schemas.microsoft.com/office/powerpoint/2010/main" val="8592386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01CEDD0-AB60-4FFA-9F8F-2C7EFC35DBB1}"/>
              </a:ext>
            </a:extLst>
          </p:cNvPr>
          <p:cNvSpPr/>
          <p:nvPr/>
        </p:nvSpPr>
        <p:spPr>
          <a:xfrm>
            <a:off x="0" y="-1"/>
            <a:ext cx="9144000" cy="4155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dirty="0"/>
              <a:t>                                                                                    </a:t>
            </a:r>
            <a:r>
              <a:rPr lang="ko-KR" altLang="en-US" sz="20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소개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 err="1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운영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dirty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평가</a:t>
            </a:r>
            <a:endParaRPr lang="ko-KR" altLang="en-US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27AD1F55-6924-48A3-B696-88D7A962E210}"/>
              </a:ext>
            </a:extLst>
          </p:cNvPr>
          <p:cNvSpPr/>
          <p:nvPr/>
        </p:nvSpPr>
        <p:spPr>
          <a:xfrm>
            <a:off x="395536" y="620688"/>
            <a:ext cx="3600400" cy="879579"/>
          </a:xfrm>
          <a:prstGeom prst="rect">
            <a:avLst/>
          </a:prstGeom>
          <a:solidFill>
            <a:srgbClr val="1E62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타 축제와의 </a:t>
            </a:r>
            <a:r>
              <a:rPr lang="ko-KR" altLang="en-US" sz="36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비교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652C6A69-C2D4-4B24-83EF-254E288706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917937" y="2930341"/>
            <a:ext cx="2718302" cy="217464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42F8DE71-7E92-4FC0-AC1C-DE6467A7605E}"/>
              </a:ext>
            </a:extLst>
          </p:cNvPr>
          <p:cNvPicPr/>
          <p:nvPr/>
        </p:nvPicPr>
        <p:blipFill rotWithShape="1">
          <a:blip r:embed="rId4">
            <a:lum/>
          </a:blip>
          <a:srcRect/>
          <a:stretch>
            <a:fillRect/>
          </a:stretch>
        </p:blipFill>
        <p:spPr>
          <a:xfrm>
            <a:off x="5273735" y="3023723"/>
            <a:ext cx="2952328" cy="1987879"/>
          </a:xfrm>
          <a:prstGeom prst="rect">
            <a:avLst/>
          </a:prstGeom>
        </p:spPr>
      </p:pic>
      <p:sp>
        <p:nvSpPr>
          <p:cNvPr id="7" name="왼쪽/오른쪽 화살표 44">
            <a:extLst>
              <a:ext uri="{FF2B5EF4-FFF2-40B4-BE49-F238E27FC236}">
                <a16:creationId xmlns:a16="http://schemas.microsoft.com/office/drawing/2014/main" xmlns="" id="{9549AED3-2B30-4273-A4E4-75097DA7A011}"/>
              </a:ext>
            </a:extLst>
          </p:cNvPr>
          <p:cNvSpPr/>
          <p:nvPr/>
        </p:nvSpPr>
        <p:spPr>
          <a:xfrm>
            <a:off x="3791646" y="4001647"/>
            <a:ext cx="1417378" cy="415563"/>
          </a:xfrm>
          <a:prstGeom prst="leftRightArrow">
            <a:avLst>
              <a:gd name="adj1" fmla="val 50000"/>
              <a:gd name="adj2" fmla="val 50000"/>
            </a:avLst>
          </a:prstGeom>
          <a:solidFill>
            <a:srgbClr val="1E6255"/>
          </a:solidFill>
          <a:ln>
            <a:noFill/>
          </a:ln>
        </p:spPr>
        <p:style>
          <a:lnRef idx="2">
            <a:schemeClr val="accent3">
              <a:shade val="2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순서도: 대체 처리 7">
            <a:extLst>
              <a:ext uri="{FF2B5EF4-FFF2-40B4-BE49-F238E27FC236}">
                <a16:creationId xmlns:a16="http://schemas.microsoft.com/office/drawing/2014/main" xmlns="" id="{1AB99E57-32A3-411A-AF82-6B9CA197AA6C}"/>
              </a:ext>
            </a:extLst>
          </p:cNvPr>
          <p:cNvSpPr/>
          <p:nvPr/>
        </p:nvSpPr>
        <p:spPr>
          <a:xfrm>
            <a:off x="3760784" y="3306730"/>
            <a:ext cx="1417378" cy="720079"/>
          </a:xfrm>
          <a:prstGeom prst="flowChartAlternateProcess">
            <a:avLst/>
          </a:prstGeom>
          <a:ln>
            <a:noFill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2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600" b="1" dirty="0">
                <a:solidFill>
                  <a:srgbClr val="FB6E5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상업성</a:t>
            </a:r>
          </a:p>
        </p:txBody>
      </p:sp>
      <p:sp>
        <p:nvSpPr>
          <p:cNvPr id="9" name="순서도: 대체 처리 8">
            <a:extLst>
              <a:ext uri="{FF2B5EF4-FFF2-40B4-BE49-F238E27FC236}">
                <a16:creationId xmlns:a16="http://schemas.microsoft.com/office/drawing/2014/main" xmlns="" id="{D9F9FA47-4FF3-4356-8201-214902783AD7}"/>
              </a:ext>
            </a:extLst>
          </p:cNvPr>
          <p:cNvSpPr/>
          <p:nvPr/>
        </p:nvSpPr>
        <p:spPr>
          <a:xfrm>
            <a:off x="1264647" y="2073230"/>
            <a:ext cx="2024882" cy="648072"/>
          </a:xfrm>
          <a:prstGeom prst="flowChartAlternateProcess">
            <a:avLst/>
          </a:prstGeom>
          <a:ln>
            <a:solidFill>
              <a:srgbClr val="F4C79A"/>
            </a:solidFill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2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순천만</a:t>
            </a:r>
          </a:p>
        </p:txBody>
      </p:sp>
      <p:sp>
        <p:nvSpPr>
          <p:cNvPr id="10" name="순서도: 대체 처리 9">
            <a:extLst>
              <a:ext uri="{FF2B5EF4-FFF2-40B4-BE49-F238E27FC236}">
                <a16:creationId xmlns:a16="http://schemas.microsoft.com/office/drawing/2014/main" xmlns="" id="{9DF72C1C-2F89-4C25-A226-05210A0C1CAD}"/>
              </a:ext>
            </a:extLst>
          </p:cNvPr>
          <p:cNvSpPr/>
          <p:nvPr/>
        </p:nvSpPr>
        <p:spPr>
          <a:xfrm>
            <a:off x="5854473" y="2073230"/>
            <a:ext cx="2024882" cy="648072"/>
          </a:xfrm>
          <a:prstGeom prst="flowChartAlternateProcess">
            <a:avLst/>
          </a:prstGeom>
          <a:ln>
            <a:solidFill>
              <a:srgbClr val="F4C79A"/>
            </a:solidFill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2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서울정원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xmlns="" id="{782B9D0F-9F98-444B-8F25-C1FB7AEA7D25}"/>
              </a:ext>
            </a:extLst>
          </p:cNvPr>
          <p:cNvSpPr/>
          <p:nvPr/>
        </p:nvSpPr>
        <p:spPr>
          <a:xfrm>
            <a:off x="0" y="547673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상업적인 모습이 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전혀 보이지 않음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D32FADA2-6E4A-461C-9671-D38BDE5A2B43}"/>
              </a:ext>
            </a:extLst>
          </p:cNvPr>
          <p:cNvSpPr/>
          <p:nvPr/>
        </p:nvSpPr>
        <p:spPr>
          <a:xfrm>
            <a:off x="5956248" y="5476733"/>
            <a:ext cx="1821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판매 목적이 높음 </a:t>
            </a:r>
          </a:p>
        </p:txBody>
      </p:sp>
    </p:spTree>
    <p:extLst>
      <p:ext uri="{BB962C8B-B14F-4D97-AF65-F5344CB8AC3E}">
        <p14:creationId xmlns:p14="http://schemas.microsoft.com/office/powerpoint/2010/main" val="11643471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순서도: 대체 처리 7">
            <a:extLst>
              <a:ext uri="{FF2B5EF4-FFF2-40B4-BE49-F238E27FC236}">
                <a16:creationId xmlns:a16="http://schemas.microsoft.com/office/drawing/2014/main" xmlns="" id="{1AB99E57-32A3-411A-AF82-6B9CA197AA6C}"/>
              </a:ext>
            </a:extLst>
          </p:cNvPr>
          <p:cNvSpPr/>
          <p:nvPr/>
        </p:nvSpPr>
        <p:spPr>
          <a:xfrm>
            <a:off x="3999937" y="3381442"/>
            <a:ext cx="1417378" cy="720079"/>
          </a:xfrm>
          <a:prstGeom prst="flowChartAlternateProcess">
            <a:avLst/>
          </a:prstGeom>
          <a:ln>
            <a:noFill/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2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600" b="1" dirty="0" err="1">
                <a:solidFill>
                  <a:srgbClr val="FB6E5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체험성</a:t>
            </a:r>
            <a:endParaRPr lang="ko-KR" altLang="en-US" sz="2600" b="1" dirty="0">
              <a:solidFill>
                <a:srgbClr val="FB6E5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01CEDD0-AB60-4FFA-9F8F-2C7EFC35DBB1}"/>
              </a:ext>
            </a:extLst>
          </p:cNvPr>
          <p:cNvSpPr/>
          <p:nvPr/>
        </p:nvSpPr>
        <p:spPr>
          <a:xfrm>
            <a:off x="0" y="-1"/>
            <a:ext cx="9144000" cy="4155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dirty="0"/>
              <a:t>                                                                                    </a:t>
            </a:r>
            <a:r>
              <a:rPr lang="ko-KR" altLang="en-US" sz="20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소개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 err="1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운영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dirty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평가</a:t>
            </a:r>
            <a:endParaRPr lang="ko-KR" altLang="en-US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27AD1F55-6924-48A3-B696-88D7A962E210}"/>
              </a:ext>
            </a:extLst>
          </p:cNvPr>
          <p:cNvSpPr/>
          <p:nvPr/>
        </p:nvSpPr>
        <p:spPr>
          <a:xfrm>
            <a:off x="395536" y="620688"/>
            <a:ext cx="3600400" cy="879579"/>
          </a:xfrm>
          <a:prstGeom prst="rect">
            <a:avLst/>
          </a:prstGeom>
          <a:solidFill>
            <a:srgbClr val="1E62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타 축제와의 비교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652C6A69-C2D4-4B24-83EF-254E288706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917937" y="2930341"/>
            <a:ext cx="2718302" cy="2174641"/>
          </a:xfrm>
          <a:prstGeom prst="rect">
            <a:avLst/>
          </a:prstGeom>
        </p:spPr>
      </p:pic>
      <p:sp>
        <p:nvSpPr>
          <p:cNvPr id="7" name="왼쪽/오른쪽 화살표 44">
            <a:extLst>
              <a:ext uri="{FF2B5EF4-FFF2-40B4-BE49-F238E27FC236}">
                <a16:creationId xmlns:a16="http://schemas.microsoft.com/office/drawing/2014/main" xmlns="" id="{9549AED3-2B30-4273-A4E4-75097DA7A011}"/>
              </a:ext>
            </a:extLst>
          </p:cNvPr>
          <p:cNvSpPr/>
          <p:nvPr/>
        </p:nvSpPr>
        <p:spPr>
          <a:xfrm>
            <a:off x="3999937" y="3995937"/>
            <a:ext cx="1417378" cy="415563"/>
          </a:xfrm>
          <a:prstGeom prst="leftRightArrow">
            <a:avLst>
              <a:gd name="adj1" fmla="val 50000"/>
              <a:gd name="adj2" fmla="val 50000"/>
            </a:avLst>
          </a:prstGeom>
          <a:solidFill>
            <a:srgbClr val="1E6255"/>
          </a:solidFill>
          <a:ln>
            <a:noFill/>
          </a:ln>
        </p:spPr>
        <p:style>
          <a:lnRef idx="2">
            <a:schemeClr val="accent3">
              <a:shade val="2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9" name="순서도: 대체 처리 8">
            <a:extLst>
              <a:ext uri="{FF2B5EF4-FFF2-40B4-BE49-F238E27FC236}">
                <a16:creationId xmlns:a16="http://schemas.microsoft.com/office/drawing/2014/main" xmlns="" id="{D9F9FA47-4FF3-4356-8201-214902783AD7}"/>
              </a:ext>
            </a:extLst>
          </p:cNvPr>
          <p:cNvSpPr/>
          <p:nvPr/>
        </p:nvSpPr>
        <p:spPr>
          <a:xfrm>
            <a:off x="1264647" y="2073230"/>
            <a:ext cx="2024882" cy="648072"/>
          </a:xfrm>
          <a:prstGeom prst="flowChartAlternateProcess">
            <a:avLst/>
          </a:prstGeom>
          <a:ln>
            <a:solidFill>
              <a:srgbClr val="F4C79A"/>
            </a:solidFill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2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순천만</a:t>
            </a:r>
          </a:p>
        </p:txBody>
      </p:sp>
      <p:sp>
        <p:nvSpPr>
          <p:cNvPr id="10" name="순서도: 대체 처리 9">
            <a:extLst>
              <a:ext uri="{FF2B5EF4-FFF2-40B4-BE49-F238E27FC236}">
                <a16:creationId xmlns:a16="http://schemas.microsoft.com/office/drawing/2014/main" xmlns="" id="{9DF72C1C-2F89-4C25-A226-05210A0C1CAD}"/>
              </a:ext>
            </a:extLst>
          </p:cNvPr>
          <p:cNvSpPr/>
          <p:nvPr/>
        </p:nvSpPr>
        <p:spPr>
          <a:xfrm>
            <a:off x="5929828" y="2054770"/>
            <a:ext cx="2024882" cy="648072"/>
          </a:xfrm>
          <a:prstGeom prst="flowChartAlternateProcess">
            <a:avLst/>
          </a:prstGeom>
          <a:ln>
            <a:solidFill>
              <a:srgbClr val="F4C79A"/>
            </a:solidFill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2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서울정원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xmlns="" id="{782B9D0F-9F98-444B-8F25-C1FB7AEA7D25}"/>
              </a:ext>
            </a:extLst>
          </p:cNvPr>
          <p:cNvSpPr/>
          <p:nvPr/>
        </p:nvSpPr>
        <p:spPr>
          <a:xfrm>
            <a:off x="0" y="547673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정원 느낌으로 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체험 공간 없음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D32FADA2-6E4A-461C-9671-D38BDE5A2B43}"/>
              </a:ext>
            </a:extLst>
          </p:cNvPr>
          <p:cNvSpPr/>
          <p:nvPr/>
        </p:nvSpPr>
        <p:spPr>
          <a:xfrm>
            <a:off x="5779114" y="5476733"/>
            <a:ext cx="21755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목공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솟대 만들기 등 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체험 프로그램 다수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xmlns="" id="{65D44783-1B2D-490C-A66C-05E4D528CC4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5656467" y="2930341"/>
            <a:ext cx="2569595" cy="2174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4416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01CEDD0-AB60-4FFA-9F8F-2C7EFC35DBB1}"/>
              </a:ext>
            </a:extLst>
          </p:cNvPr>
          <p:cNvSpPr/>
          <p:nvPr/>
        </p:nvSpPr>
        <p:spPr>
          <a:xfrm>
            <a:off x="0" y="-1"/>
            <a:ext cx="9144000" cy="4155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dirty="0"/>
              <a:t>                                                                                    </a:t>
            </a:r>
            <a:r>
              <a:rPr lang="ko-KR" altLang="en-US" sz="20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소개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 err="1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운영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dirty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평가</a:t>
            </a:r>
            <a:endParaRPr lang="ko-KR" altLang="en-US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" name="순서도: 대체 처리 8">
            <a:extLst>
              <a:ext uri="{FF2B5EF4-FFF2-40B4-BE49-F238E27FC236}">
                <a16:creationId xmlns:a16="http://schemas.microsoft.com/office/drawing/2014/main" xmlns="" id="{D9F9FA47-4FF3-4356-8201-214902783AD7}"/>
              </a:ext>
            </a:extLst>
          </p:cNvPr>
          <p:cNvSpPr/>
          <p:nvPr/>
        </p:nvSpPr>
        <p:spPr>
          <a:xfrm>
            <a:off x="1187624" y="2073230"/>
            <a:ext cx="2024882" cy="648072"/>
          </a:xfrm>
          <a:prstGeom prst="flowChartAlternateProcess">
            <a:avLst/>
          </a:prstGeom>
          <a:ln>
            <a:solidFill>
              <a:srgbClr val="F4C79A"/>
            </a:solidFill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2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순천만</a:t>
            </a:r>
          </a:p>
        </p:txBody>
      </p:sp>
      <p:sp>
        <p:nvSpPr>
          <p:cNvPr id="10" name="순서도: 대체 처리 9">
            <a:extLst>
              <a:ext uri="{FF2B5EF4-FFF2-40B4-BE49-F238E27FC236}">
                <a16:creationId xmlns:a16="http://schemas.microsoft.com/office/drawing/2014/main" xmlns="" id="{9DF72C1C-2F89-4C25-A226-05210A0C1CAD}"/>
              </a:ext>
            </a:extLst>
          </p:cNvPr>
          <p:cNvSpPr/>
          <p:nvPr/>
        </p:nvSpPr>
        <p:spPr>
          <a:xfrm>
            <a:off x="6003502" y="2073230"/>
            <a:ext cx="2024882" cy="648072"/>
          </a:xfrm>
          <a:prstGeom prst="flowChartAlternateProcess">
            <a:avLst/>
          </a:prstGeom>
          <a:ln>
            <a:solidFill>
              <a:srgbClr val="F4C79A"/>
            </a:solidFill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2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서울정원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8BA86190-5CAD-4235-ADBC-443B733344CB}"/>
              </a:ext>
            </a:extLst>
          </p:cNvPr>
          <p:cNvSpPr/>
          <p:nvPr/>
        </p:nvSpPr>
        <p:spPr>
          <a:xfrm>
            <a:off x="-108520" y="3199295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lang="ko-KR" altLang="en-US" b="1" dirty="0">
                <a:solidFill>
                  <a:srgbClr val="1E625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먹거리 판매</a:t>
            </a:r>
            <a:endParaRPr lang="en-US" altLang="ko-KR" b="1" dirty="0">
              <a:solidFill>
                <a:srgbClr val="1E625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algn="ctr"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음식 부스 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O</a:t>
            </a:r>
          </a:p>
          <a:p>
            <a:pPr marL="285750" lvl="0" indent="-285750" algn="ctr">
              <a:buFont typeface="Arial" pitchFamily="34" charset="0"/>
              <a:buChar char="•"/>
              <a:defRPr/>
            </a:pP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algn="ctr">
              <a:defRPr/>
            </a:pPr>
            <a:r>
              <a:rPr lang="ko-KR" altLang="en-US" b="1" dirty="0" err="1">
                <a:solidFill>
                  <a:srgbClr val="1E625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포토존</a:t>
            </a:r>
            <a:endParaRPr lang="en-US" altLang="ko-KR" b="1" dirty="0">
              <a:solidFill>
                <a:srgbClr val="1E625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algn="ctr"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거리 중간중간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algn="ctr">
              <a:defRPr/>
            </a:pPr>
            <a:r>
              <a:rPr lang="ko-KR" altLang="en-US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포토존</a:t>
            </a: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多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lvl="0" indent="-285750" algn="ctr">
              <a:buFont typeface="Arial" pitchFamily="34" charset="0"/>
              <a:buChar char="•"/>
              <a:defRPr/>
            </a:pP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algn="ctr">
              <a:defRPr/>
            </a:pPr>
            <a:r>
              <a:rPr lang="ko-KR" altLang="en-US" b="1" dirty="0">
                <a:solidFill>
                  <a:srgbClr val="1E625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편의시설</a:t>
            </a:r>
            <a:endParaRPr lang="en-US" altLang="ko-KR" b="1" dirty="0">
              <a:solidFill>
                <a:srgbClr val="1E625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algn="ctr">
              <a:defRPr/>
            </a:pP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구급차 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X</a:t>
            </a:r>
          </a:p>
          <a:p>
            <a:pPr lvl="0" algn="ctr">
              <a:defRPr/>
            </a:pP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쓰레기통 多</a:t>
            </a:r>
          </a:p>
          <a:p>
            <a:pPr lvl="0" algn="ctr"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E80CA916-DD68-4CD3-A982-A14DC6BFC77C}"/>
              </a:ext>
            </a:extLst>
          </p:cNvPr>
          <p:cNvSpPr/>
          <p:nvPr/>
        </p:nvSpPr>
        <p:spPr>
          <a:xfrm>
            <a:off x="4752528" y="3068960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b="1" dirty="0">
                <a:solidFill>
                  <a:srgbClr val="1E625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먹거리 판매</a:t>
            </a:r>
            <a:endParaRPr lang="en-US" altLang="ko-KR" b="1" dirty="0">
              <a:solidFill>
                <a:srgbClr val="1E625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없음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 algn="ctr">
              <a:buFont typeface="Arial" pitchFamily="34" charset="0"/>
              <a:buChar char="•"/>
              <a:defRPr/>
            </a:pP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b="1" dirty="0" err="1">
                <a:solidFill>
                  <a:srgbClr val="1E625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포토존</a:t>
            </a:r>
            <a:endParaRPr lang="en-US" altLang="ko-KR" b="1" dirty="0">
              <a:solidFill>
                <a:srgbClr val="1E625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많은 곳에서 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사진 촬영 가능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b="1" dirty="0">
                <a:solidFill>
                  <a:srgbClr val="1E625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편의시설</a:t>
            </a:r>
            <a:endParaRPr lang="en-US" altLang="ko-KR" b="1" dirty="0">
              <a:solidFill>
                <a:srgbClr val="1E625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축제 시작점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구급차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구급상자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O</a:t>
            </a:r>
          </a:p>
          <a:p>
            <a:pPr algn="ctr">
              <a:defRPr/>
            </a:pP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쓰레기통 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X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xmlns="" id="{5528AAEF-46B3-42E2-9010-66EE09C2450E}"/>
              </a:ext>
            </a:extLst>
          </p:cNvPr>
          <p:cNvPicPr/>
          <p:nvPr/>
        </p:nvPicPr>
        <p:blipFill rotWithShape="1">
          <a:blip r:embed="rId3">
            <a:lum/>
          </a:blip>
          <a:srcRect/>
          <a:stretch>
            <a:fillRect/>
          </a:stretch>
        </p:blipFill>
        <p:spPr>
          <a:xfrm>
            <a:off x="3389162" y="2702486"/>
            <a:ext cx="2405829" cy="350579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xmlns="" id="{379EFDEA-227C-4B74-8104-C147A4C2E8B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3377999" y="2684715"/>
            <a:ext cx="2405829" cy="3486979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xmlns="" id="{987D4F35-FD13-4FB8-8811-C6CB7F39720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3400760" y="2656135"/>
            <a:ext cx="2398725" cy="35057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E4A9234-B812-45E8-8C3D-9C48F77DA0B7}"/>
              </a:ext>
            </a:extLst>
          </p:cNvPr>
          <p:cNvSpPr txBox="1"/>
          <p:nvPr/>
        </p:nvSpPr>
        <p:spPr>
          <a:xfrm>
            <a:off x="3916538" y="2132915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rgbClr val="FB6E5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편의시설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xmlns="" id="{27AD1F55-6924-48A3-B696-88D7A962E210}"/>
              </a:ext>
            </a:extLst>
          </p:cNvPr>
          <p:cNvSpPr/>
          <p:nvPr/>
        </p:nvSpPr>
        <p:spPr>
          <a:xfrm>
            <a:off x="395536" y="620688"/>
            <a:ext cx="3600400" cy="879579"/>
          </a:xfrm>
          <a:prstGeom prst="rect">
            <a:avLst/>
          </a:prstGeom>
          <a:solidFill>
            <a:srgbClr val="1E62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타 축제와의 비교</a:t>
            </a:r>
          </a:p>
        </p:txBody>
      </p:sp>
    </p:spTree>
    <p:extLst>
      <p:ext uri="{BB962C8B-B14F-4D97-AF65-F5344CB8AC3E}">
        <p14:creationId xmlns:p14="http://schemas.microsoft.com/office/powerpoint/2010/main" val="39655508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01CEDD0-AB60-4FFA-9F8F-2C7EFC35DBB1}"/>
              </a:ext>
            </a:extLst>
          </p:cNvPr>
          <p:cNvSpPr/>
          <p:nvPr/>
        </p:nvSpPr>
        <p:spPr>
          <a:xfrm>
            <a:off x="0" y="-1"/>
            <a:ext cx="9144000" cy="4155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dirty="0"/>
              <a:t>                                                                                    </a:t>
            </a:r>
            <a:r>
              <a:rPr lang="ko-KR" altLang="en-US" sz="20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소개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 err="1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운영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dirty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평가</a:t>
            </a:r>
            <a:endParaRPr lang="ko-KR" altLang="en-US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27AD1F55-6924-48A3-B696-88D7A962E210}"/>
              </a:ext>
            </a:extLst>
          </p:cNvPr>
          <p:cNvSpPr/>
          <p:nvPr/>
        </p:nvSpPr>
        <p:spPr>
          <a:xfrm>
            <a:off x="395536" y="620688"/>
            <a:ext cx="4320480" cy="879579"/>
          </a:xfrm>
          <a:prstGeom prst="rect">
            <a:avLst/>
          </a:prstGeom>
          <a:solidFill>
            <a:srgbClr val="1E62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좋았던 점</a:t>
            </a:r>
            <a:r>
              <a:rPr lang="en-US" altLang="ko-KR" sz="32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&amp;</a:t>
            </a:r>
            <a:r>
              <a:rPr lang="ko-KR" altLang="en-US" sz="32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부족했던 점</a:t>
            </a: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xmlns="" id="{A22E3A06-6D89-41EA-A9FE-77C27C8F15EE}"/>
              </a:ext>
            </a:extLst>
          </p:cNvPr>
          <p:cNvCxnSpPr/>
          <p:nvPr/>
        </p:nvCxnSpPr>
        <p:spPr>
          <a:xfrm>
            <a:off x="835086" y="2420888"/>
            <a:ext cx="7200800" cy="0"/>
          </a:xfrm>
          <a:prstGeom prst="line">
            <a:avLst/>
          </a:prstGeom>
          <a:ln w="38100">
            <a:solidFill>
              <a:srgbClr val="FB6E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xmlns="" id="{7ABA9531-E608-413C-A254-40782BB42798}"/>
              </a:ext>
            </a:extLst>
          </p:cNvPr>
          <p:cNvCxnSpPr/>
          <p:nvPr/>
        </p:nvCxnSpPr>
        <p:spPr>
          <a:xfrm>
            <a:off x="4435486" y="1916832"/>
            <a:ext cx="0" cy="4680520"/>
          </a:xfrm>
          <a:prstGeom prst="line">
            <a:avLst/>
          </a:prstGeom>
          <a:ln w="38100">
            <a:solidFill>
              <a:srgbClr val="FB6E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C2F85DA-5FB5-468A-8F99-BD44CE53B0D7}"/>
              </a:ext>
            </a:extLst>
          </p:cNvPr>
          <p:cNvSpPr txBox="1"/>
          <p:nvPr/>
        </p:nvSpPr>
        <p:spPr>
          <a:xfrm>
            <a:off x="2059222" y="1772816"/>
            <a:ext cx="2160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좋았던 점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EC85B21-F56D-4743-BD8E-F5FD19FCC7E9}"/>
              </a:ext>
            </a:extLst>
          </p:cNvPr>
          <p:cNvSpPr txBox="1"/>
          <p:nvPr/>
        </p:nvSpPr>
        <p:spPr>
          <a:xfrm>
            <a:off x="467543" y="2662461"/>
            <a:ext cx="439248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어르신들의 참여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사진 촬영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시간대별로 나뉘어진 체험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동네정원 조성 → 녹지 소외지역을 해소</a:t>
            </a:r>
          </a:p>
          <a:p>
            <a:pPr>
              <a:defRPr/>
            </a:pP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긍정적인 </a:t>
            </a: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주제와 취지</a:t>
            </a:r>
          </a:p>
          <a:p>
            <a:pPr>
              <a:defRPr/>
            </a:pP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접근성 용이</a:t>
            </a:r>
          </a:p>
          <a:p>
            <a:pPr>
              <a:defRPr/>
            </a:pP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다양한 기관 및 기업의 참여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자연과 어우러지는 야외 정원 박람회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7CE4C5F-45FD-4C76-B63F-457C8BC1DF0C}"/>
              </a:ext>
            </a:extLst>
          </p:cNvPr>
          <p:cNvSpPr txBox="1"/>
          <p:nvPr/>
        </p:nvSpPr>
        <p:spPr>
          <a:xfrm>
            <a:off x="5443598" y="1772816"/>
            <a:ext cx="2160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부족했던 점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xmlns="" id="{0135A403-C5EC-4173-9A1C-B507A78B1CC5}"/>
              </a:ext>
            </a:extLst>
          </p:cNvPr>
          <p:cNvSpPr/>
          <p:nvPr/>
        </p:nvSpPr>
        <p:spPr>
          <a:xfrm>
            <a:off x="4525751" y="2662461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태풍 영향으로 여러 행사 취소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</a:p>
          <a:p>
            <a:pPr>
              <a:defRPr/>
            </a:pP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→ </a:t>
            </a: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대체 행사 준비 미흡</a:t>
            </a:r>
          </a:p>
          <a:p>
            <a:pPr>
              <a:defRPr/>
            </a:pP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첫 날 준비 미흡</a:t>
            </a:r>
            <a:endParaRPr lang="en-US" altLang="ko-KR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상업 목적 부스 多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체험부스 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젊은 연령층의 흥미 유도 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X,</a:t>
            </a:r>
          </a:p>
          <a:p>
            <a:pPr>
              <a:defRPr/>
            </a:pP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높은 가격</a:t>
            </a:r>
          </a:p>
          <a:p>
            <a:pPr>
              <a:defRPr/>
            </a:pP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역 주변 박람회 공지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안내 부족</a:t>
            </a:r>
          </a:p>
          <a:p>
            <a:pPr>
              <a:defRPr/>
            </a:pP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정리되지 않은 자원봉사자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defRPr/>
            </a:pP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4460191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1040">
            <a:extLst>
              <a:ext uri="{FF2B5EF4-FFF2-40B4-BE49-F238E27FC236}">
                <a16:creationId xmlns:a16="http://schemas.microsoft.com/office/drawing/2014/main" xmlns="" id="{C29EA9A5-2F4F-407B-A1C7-A1065EFDD749}"/>
              </a:ext>
            </a:extLst>
          </p:cNvPr>
          <p:cNvSpPr/>
          <p:nvPr/>
        </p:nvSpPr>
        <p:spPr>
          <a:xfrm>
            <a:off x="1115616" y="1916832"/>
            <a:ext cx="6840760" cy="4104456"/>
          </a:xfrm>
          <a:prstGeom prst="roundRect">
            <a:avLst>
              <a:gd name="adj" fmla="val 16667"/>
            </a:avLst>
          </a:prstGeom>
          <a:ln>
            <a:solidFill>
              <a:srgbClr val="FB6E5B"/>
            </a:solidFill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2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/>
              <a:t> 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01CEDD0-AB60-4FFA-9F8F-2C7EFC35DBB1}"/>
              </a:ext>
            </a:extLst>
          </p:cNvPr>
          <p:cNvSpPr/>
          <p:nvPr/>
        </p:nvSpPr>
        <p:spPr>
          <a:xfrm>
            <a:off x="0" y="-1"/>
            <a:ext cx="9144000" cy="4155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dirty="0"/>
              <a:t>                                                                                    </a:t>
            </a:r>
            <a:r>
              <a:rPr lang="ko-KR" altLang="en-US" sz="20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소개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 err="1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운영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dirty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평가</a:t>
            </a:r>
            <a:endParaRPr lang="ko-KR" altLang="en-US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27AD1F55-6924-48A3-B696-88D7A962E210}"/>
              </a:ext>
            </a:extLst>
          </p:cNvPr>
          <p:cNvSpPr/>
          <p:nvPr/>
        </p:nvSpPr>
        <p:spPr>
          <a:xfrm>
            <a:off x="395536" y="620688"/>
            <a:ext cx="1872208" cy="879579"/>
          </a:xfrm>
          <a:prstGeom prst="rect">
            <a:avLst/>
          </a:prstGeom>
          <a:solidFill>
            <a:srgbClr val="1E62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개선방향</a:t>
            </a:r>
            <a:endParaRPr lang="ko-KR" altLang="en-US" sz="3200" b="1" dirty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xmlns="" id="{1DF39927-3DDE-43E3-919F-DF56BC9172E0}"/>
              </a:ext>
            </a:extLst>
          </p:cNvPr>
          <p:cNvSpPr/>
          <p:nvPr/>
        </p:nvSpPr>
        <p:spPr>
          <a:xfrm>
            <a:off x="2286000" y="270892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1.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컨텐츠 부족</a:t>
            </a:r>
          </a:p>
          <a:p>
            <a:pPr algn="ctr">
              <a:defRPr/>
            </a:pP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400" dirty="0" err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리스크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관리 미흡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3.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행사 진행 능력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부족</a:t>
            </a:r>
            <a:endParaRPr lang="en-US" altLang="ko-KR" sz="24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endParaRPr lang="en-US" altLang="ko-KR" sz="24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4.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찾아가는 길 안내 공지 미흡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670705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01CEDD0-AB60-4FFA-9F8F-2C7EFC35DBB1}"/>
              </a:ext>
            </a:extLst>
          </p:cNvPr>
          <p:cNvSpPr/>
          <p:nvPr/>
        </p:nvSpPr>
        <p:spPr>
          <a:xfrm>
            <a:off x="0" y="-1"/>
            <a:ext cx="9144000" cy="4155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dirty="0"/>
              <a:t>                                                                                    </a:t>
            </a:r>
            <a:r>
              <a:rPr lang="ko-KR" altLang="en-US" sz="20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소개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 err="1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운영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ㅣ</a:t>
            </a:r>
            <a:r>
              <a:rPr lang="ko-KR" altLang="en-US" sz="2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dirty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평가</a:t>
            </a:r>
            <a:endParaRPr lang="ko-KR" altLang="en-US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27AD1F55-6924-48A3-B696-88D7A962E210}"/>
              </a:ext>
            </a:extLst>
          </p:cNvPr>
          <p:cNvSpPr/>
          <p:nvPr/>
        </p:nvSpPr>
        <p:spPr>
          <a:xfrm>
            <a:off x="323528" y="677213"/>
            <a:ext cx="1872208" cy="879579"/>
          </a:xfrm>
          <a:prstGeom prst="rect">
            <a:avLst/>
          </a:prstGeom>
          <a:solidFill>
            <a:srgbClr val="1E62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개선방향</a:t>
            </a:r>
            <a:endParaRPr lang="ko-KR" altLang="en-US" sz="3200" b="1" dirty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832" y="834326"/>
            <a:ext cx="6647656" cy="5547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74228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487</Words>
  <Application>Microsoft Office PowerPoint</Application>
  <PresentationFormat>화면 슬라이드 쇼(4:3)</PresentationFormat>
  <Paragraphs>146</Paragraphs>
  <Slides>8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굴림</vt:lpstr>
      <vt:lpstr>Arial</vt:lpstr>
      <vt:lpstr>맑은 고딕</vt:lpstr>
      <vt:lpstr>한컴 백제 M</vt:lpstr>
      <vt:lpstr>나눔바른고딕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elisha</cp:lastModifiedBy>
  <cp:revision>290</cp:revision>
  <dcterms:created xsi:type="dcterms:W3CDTF">2019-05-02T15:30:34Z</dcterms:created>
  <dcterms:modified xsi:type="dcterms:W3CDTF">2019-12-10T02:46:02Z</dcterms:modified>
  <cp:version>1000.0000.01</cp:version>
</cp:coreProperties>
</file>