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796" r:id="rId2"/>
    <p:sldId id="1361" r:id="rId3"/>
    <p:sldId id="1338" r:id="rId4"/>
    <p:sldId id="1337" r:id="rId5"/>
    <p:sldId id="1363" r:id="rId6"/>
    <p:sldId id="1362" r:id="rId7"/>
    <p:sldId id="1190" r:id="rId8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현준 조" initials="현조" lastIdx="6" clrIdx="0">
    <p:extLst>
      <p:ext uri="{19B8F6BF-5375-455C-9EA6-DF929625EA0E}">
        <p15:presenceInfo xmlns:p15="http://schemas.microsoft.com/office/powerpoint/2012/main" userId="f3090625f7c0d44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808080"/>
    <a:srgbClr val="5F5F5F"/>
    <a:srgbClr val="66FFFF"/>
    <a:srgbClr val="FFFFFF"/>
    <a:srgbClr val="000000"/>
    <a:srgbClr val="DDDDDD"/>
    <a:srgbClr val="C0C0C0"/>
    <a:srgbClr val="969696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949" autoAdjust="0"/>
    <p:restoredTop sz="94802" autoAdjust="0"/>
  </p:normalViewPr>
  <p:slideViewPr>
    <p:cSldViewPr snapToGrid="0">
      <p:cViewPr varScale="1">
        <p:scale>
          <a:sx n="80" d="100"/>
          <a:sy n="80" d="100"/>
        </p:scale>
        <p:origin x="4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2C850B1A-468B-4441-94F2-20888BCAA2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83AA2A4-C48B-40D1-A899-3E7A829840B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03E4D3-0284-4226-85E8-1DE115F249A0}" type="datetimeFigureOut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F8DB55D-142F-4521-B5BB-EA3708D79A9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5D2887F-6BA2-4B3A-98A7-4DAEF58DDA0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7C15F4-A0BE-46EA-8A12-CC61DE94B5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77551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987C84-A044-44FF-BBB8-E9B82589EAD0}" type="datetimeFigureOut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129CD1-E9A2-4481-84E2-EDD0957C3F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0920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90C65-E034-4248-A0EB-A2F73DBA9A03}" type="datetime1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0D6A7-2E94-4498-BBB7-1E40810172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481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A752F-3578-4315-8FFC-BD6C9D13607F}" type="datetime1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0D6A7-2E94-4498-BBB7-1E40810172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66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14A22-5EE0-461F-8255-94E533B4F0BA}" type="datetime1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0D6A7-2E94-4498-BBB7-1E40810172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7301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7833A-43B3-4392-9B90-7B6357579581}" type="datetime1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0D6A7-2E94-4498-BBB7-1E40810172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3411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D45A3-6CC0-4BA9-A9B7-2E1008BE4E9E}" type="datetime1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0D6A7-2E94-4498-BBB7-1E40810172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3658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7B1FB-5366-4B65-BFE8-81E971667E56}" type="datetime1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0D6A7-2E94-4498-BBB7-1E40810172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2239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94393-5B4C-4B8F-8BCD-441A1A088F7E}" type="datetime1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0D6A7-2E94-4498-BBB7-1E40810172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0592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B81F-CB67-45CD-926F-EC02561D4AF5}" type="datetime1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0D6A7-2E94-4498-BBB7-1E40810172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0539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A6678-6A54-4BEB-B25C-E82B23C75729}" type="datetime1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0D6A7-2E94-4498-BBB7-1E40810172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117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65143-2610-486D-A037-AA90724FF34A}" type="datetime1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0D6A7-2E94-4498-BBB7-1E40810172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518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779B2-5F8E-4EA1-9B1F-43F2A0E9E8A3}" type="datetime1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0D6A7-2E94-4498-BBB7-1E40810172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5384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437AD6-DB8B-44C1-97B0-B4AEBC22F067}" type="datetime1">
              <a:rPr lang="ko-KR" altLang="en-US" smtClean="0"/>
              <a:t>2025-06-24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0D6A7-2E94-4498-BBB7-1E40810172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3334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ankyung.com/article/2025061555437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app=desktop&amp;v=IeYegVL7krE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n.com/ko-kr/news/national/%ED%9C%B4%EB%8C%80%ED%8F%B0-%EC%86%8D-%EC%8B%A0%EB%B6%84%EC%A6%9D-%EC%82%AC%EC%A7%84-%EB%8F%85%EB%90%90%EB%8B%A4-%EB%8B%A8-20%EB%B6%84-%EB%A7%8C%EC%97%90-5000%EB%A7%8C%EC%9B%90-%ED%84%B8%EB%A0%A4/ar-AA1Dqpgp?ocid=msedgntp&amp;pc=U531&amp;cvid=e177e31bded449758bae45ecd793fe43&amp;ei=4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boom.seoul.co.kr/news/society/2024/03/04/20240304001006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A6E2B9E4-1687-4078-8D94-7DC640D4ABD7}"/>
              </a:ext>
            </a:extLst>
          </p:cNvPr>
          <p:cNvSpPr/>
          <p:nvPr/>
        </p:nvSpPr>
        <p:spPr>
          <a:xfrm>
            <a:off x="0" y="1729420"/>
            <a:ext cx="9143999" cy="14731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000" rIns="27000" rtlCol="0" anchor="ctr"/>
          <a:lstStyle/>
          <a:p>
            <a:pPr algn="ctr">
              <a:lnSpc>
                <a:spcPct val="200000"/>
              </a:lnSpc>
            </a:pPr>
            <a:r>
              <a:rPr lang="ko-KR" altLang="en-US" sz="3600" b="1" dirty="0">
                <a:solidFill>
                  <a:srgbClr val="111111"/>
                </a:solidFill>
                <a:highlight>
                  <a:srgbClr val="FFFFFF"/>
                </a:highlight>
                <a:latin typeface="바탕체" panose="02030609000101010101" pitchFamily="17" charset="-127"/>
                <a:ea typeface="바탕체" panose="02030609000101010101" pitchFamily="17" charset="-127"/>
              </a:rPr>
              <a:t>가칭 </a:t>
            </a:r>
            <a:r>
              <a:rPr lang="en-US" altLang="ko-KR" sz="3600" b="1" dirty="0">
                <a:solidFill>
                  <a:srgbClr val="111111"/>
                </a:solidFill>
                <a:highlight>
                  <a:srgbClr val="FFFFFF"/>
                </a:highlight>
                <a:latin typeface="바탕체" panose="02030609000101010101" pitchFamily="17" charset="-127"/>
                <a:ea typeface="바탕체" panose="02030609000101010101" pitchFamily="17" charset="-127"/>
              </a:rPr>
              <a:t>“Who are you” </a:t>
            </a:r>
            <a:r>
              <a:rPr lang="ko-KR" altLang="en-US" sz="3600" b="1" dirty="0">
                <a:solidFill>
                  <a:srgbClr val="111111"/>
                </a:solidFill>
                <a:highlight>
                  <a:srgbClr val="FFFFFF"/>
                </a:highlight>
                <a:latin typeface="바탕체" panose="02030609000101010101" pitchFamily="17" charset="-127"/>
                <a:ea typeface="바탕체" panose="02030609000101010101" pitchFamily="17" charset="-127"/>
              </a:rPr>
              <a:t>서비스 </a:t>
            </a:r>
            <a:r>
              <a:rPr lang="en-US" altLang="ko-KR" sz="3600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바탕체" panose="02030609000101010101" pitchFamily="17" charset="-127"/>
                <a:ea typeface="바탕체" panose="02030609000101010101" pitchFamily="17" charset="-127"/>
              </a:rPr>
              <a:t>(</a:t>
            </a:r>
            <a:r>
              <a:rPr lang="ko-KR" altLang="en-US" sz="3600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바탕체" panose="02030609000101010101" pitchFamily="17" charset="-127"/>
                <a:ea typeface="바탕체" panose="02030609000101010101" pitchFamily="17" charset="-127"/>
              </a:rPr>
              <a:t>안</a:t>
            </a:r>
            <a:r>
              <a:rPr lang="en-US" altLang="ko-KR" sz="3600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바탕체" panose="02030609000101010101" pitchFamily="17" charset="-127"/>
                <a:ea typeface="바탕체" panose="02030609000101010101" pitchFamily="17" charset="-127"/>
              </a:rPr>
              <a:t>)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8B46FA4-2FDF-7834-8D38-B1C72B9B0F61}"/>
              </a:ext>
            </a:extLst>
          </p:cNvPr>
          <p:cNvSpPr/>
          <p:nvPr/>
        </p:nvSpPr>
        <p:spPr>
          <a:xfrm>
            <a:off x="0" y="3761311"/>
            <a:ext cx="9143999" cy="6119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000" rIns="27000" rtlCol="0" anchor="ctr"/>
          <a:lstStyle/>
          <a:p>
            <a:pPr algn="ctr">
              <a:lnSpc>
                <a:spcPct val="150000"/>
              </a:lnSpc>
            </a:pPr>
            <a:r>
              <a:rPr lang="en-US" altLang="ko-KR" b="1" dirty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2025.6.24</a:t>
            </a:r>
            <a:endParaRPr lang="en-US" altLang="ko-KR" sz="2000" b="1" dirty="0">
              <a:solidFill>
                <a:schemeClr val="tx1"/>
              </a:solidFill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E46C3277-460B-A148-FDC8-ED2C1D740968}"/>
              </a:ext>
            </a:extLst>
          </p:cNvPr>
          <p:cNvSpPr/>
          <p:nvPr/>
        </p:nvSpPr>
        <p:spPr>
          <a:xfrm>
            <a:off x="0" y="4446448"/>
            <a:ext cx="9144000" cy="14731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000" rIns="27000"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조현준 </a:t>
            </a:r>
            <a:endParaRPr lang="en-US" altLang="ko-KR" sz="2800" b="1" dirty="0">
              <a:solidFill>
                <a:schemeClr val="tx1"/>
              </a:solidFill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</a:rPr>
              <a:t>010-4562-9372, pokaz@hanmail.net</a:t>
            </a:r>
            <a:endParaRPr lang="en-US" altLang="ko-KR" sz="2800" b="1" dirty="0">
              <a:solidFill>
                <a:schemeClr val="tx1"/>
              </a:solidFill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3829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47C0EC-5918-0345-6063-067B7B378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3">
            <a:extLst>
              <a:ext uri="{FF2B5EF4-FFF2-40B4-BE49-F238E27FC236}">
                <a16:creationId xmlns:a16="http://schemas.microsoft.com/office/drawing/2014/main" id="{DE3E53BF-DC40-4960-E0D4-2A2A293A1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69209" y="6346379"/>
            <a:ext cx="2057400" cy="365125"/>
          </a:xfrm>
        </p:spPr>
        <p:txBody>
          <a:bodyPr/>
          <a:lstStyle/>
          <a:p>
            <a:fld id="{B050D6A7-2E94-4498-BBB7-1E4081017251}" type="slidenum">
              <a:rPr lang="ko-KR" altLang="en-US" smtClean="0"/>
              <a:t>2</a:t>
            </a:fld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8C2C13-3FE5-6422-3ED7-01790B79CD18}"/>
              </a:ext>
            </a:extLst>
          </p:cNvPr>
          <p:cNvSpPr txBox="1"/>
          <p:nvPr/>
        </p:nvSpPr>
        <p:spPr>
          <a:xfrm>
            <a:off x="596347" y="1131614"/>
            <a:ext cx="83568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ko-KR" altLang="en-US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규모를 갖춘 기업은 휴대폰을 이용해 비대면 상대방의 신원정보를 확인할 수 있지만</a:t>
            </a:r>
            <a:r>
              <a:rPr lang="en-US" altLang="ko-KR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, </a:t>
            </a:r>
            <a:r>
              <a:rPr lang="ko-KR" altLang="en-US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개인이나 자영업자는 상대방의 신원정보를 확인하기 어려움</a:t>
            </a:r>
            <a:r>
              <a:rPr lang="en-US" altLang="ko-KR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F91DCB-76BD-B2EB-42F0-73BA3AD7D84C}"/>
              </a:ext>
            </a:extLst>
          </p:cNvPr>
          <p:cNvSpPr txBox="1"/>
          <p:nvPr/>
        </p:nvSpPr>
        <p:spPr>
          <a:xfrm>
            <a:off x="589720" y="2150706"/>
            <a:ext cx="8356821" cy="1185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lnSpc>
                <a:spcPts val="2200"/>
              </a:lnSpc>
            </a:pPr>
            <a:r>
              <a:rPr lang="ko-KR" altLang="en-US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신청자의 신원정보를 기재하고</a:t>
            </a:r>
            <a:r>
              <a:rPr lang="en-US" altLang="ko-KR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, </a:t>
            </a:r>
            <a:r>
              <a:rPr lang="ko-KR" altLang="en-US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그 신원정보에 대한 서울시의 전자서명이 기재된 신원정보 보고서 파일을 다운받아서 비대면 상대방에게 전송할 수 있게 하고</a:t>
            </a:r>
            <a:r>
              <a:rPr lang="en-US" altLang="ko-KR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, </a:t>
            </a:r>
            <a:r>
              <a:rPr lang="ko-KR" altLang="en-US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그 상대방이 서울시와 </a:t>
            </a:r>
            <a:r>
              <a:rPr lang="ko-KR" altLang="en-US" sz="1600" kern="100" spc="-20" dirty="0" err="1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제휴된</a:t>
            </a:r>
            <a:r>
              <a:rPr lang="ko-KR" altLang="en-US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 앱을 이용해 신원정보 보고서 파일을 간편하게 검증할 수 있게 한다면</a:t>
            </a:r>
            <a:r>
              <a:rPr lang="en-US" altLang="ko-KR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, </a:t>
            </a:r>
            <a:r>
              <a:rPr lang="ko-KR" altLang="en-US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그 앱 이용자들은 서로 서울시가 검증한 상대방의 신원정보를 확인할 수 있음</a:t>
            </a:r>
            <a:r>
              <a:rPr lang="en-US" altLang="ko-KR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4DE0374-C05D-55B3-F7F2-8B72BEB0011F}"/>
              </a:ext>
            </a:extLst>
          </p:cNvPr>
          <p:cNvSpPr txBox="1"/>
          <p:nvPr/>
        </p:nvSpPr>
        <p:spPr>
          <a:xfrm>
            <a:off x="571166" y="3847127"/>
            <a:ext cx="8356821" cy="665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lnSpc>
                <a:spcPts val="2400"/>
              </a:lnSpc>
            </a:pPr>
            <a:r>
              <a:rPr lang="ko-KR" altLang="en-US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비대면으로 중고거래를 하거나</a:t>
            </a:r>
            <a:r>
              <a:rPr lang="en-US" altLang="ko-KR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, </a:t>
            </a:r>
            <a:r>
              <a:rPr lang="ko-KR" altLang="en-US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자영업자가 알바 채용앱을 이용해 알바 구직자들을 검토할 때</a:t>
            </a:r>
            <a:r>
              <a:rPr lang="en-US" altLang="ko-KR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, </a:t>
            </a:r>
            <a:r>
              <a:rPr lang="ko-KR" altLang="en-US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이러한 상대방의 신원정보 보고서를 받아보면</a:t>
            </a:r>
            <a:r>
              <a:rPr lang="en-US" altLang="ko-KR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,</a:t>
            </a:r>
            <a:r>
              <a:rPr lang="ko-KR" altLang="en-US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 좀더 안전하고 편리할 것임</a:t>
            </a:r>
            <a:r>
              <a:rPr lang="en-US" altLang="ko-KR" sz="1600" kern="100" spc="-20" dirty="0">
                <a:solidFill>
                  <a:srgbClr val="333333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B6A3F8D-567D-9ED8-09C0-1D653F9FDF16}"/>
              </a:ext>
            </a:extLst>
          </p:cNvPr>
          <p:cNvSpPr/>
          <p:nvPr/>
        </p:nvSpPr>
        <p:spPr>
          <a:xfrm>
            <a:off x="0" y="0"/>
            <a:ext cx="9144000" cy="432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kern="100" dirty="0">
                <a:solidFill>
                  <a:schemeClr val="bg1"/>
                </a:solidFill>
              </a:rPr>
              <a:t>Value: </a:t>
            </a:r>
            <a:r>
              <a:rPr lang="ko-KR" altLang="en-US" sz="2000" b="1" kern="100" dirty="0">
                <a:solidFill>
                  <a:schemeClr val="bg1"/>
                </a:solidFill>
              </a:rPr>
              <a:t>개인도 안전하게 비대면 상대방 신원 확인</a:t>
            </a:r>
          </a:p>
        </p:txBody>
      </p:sp>
    </p:spTree>
    <p:extLst>
      <p:ext uri="{BB962C8B-B14F-4D97-AF65-F5344CB8AC3E}">
        <p14:creationId xmlns:p14="http://schemas.microsoft.com/office/powerpoint/2010/main" val="1033589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B2839-D83F-4B6C-F3C8-CF4748DCC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>
            <a:extLst>
              <a:ext uri="{FF2B5EF4-FFF2-40B4-BE49-F238E27FC236}">
                <a16:creationId xmlns:a16="http://schemas.microsoft.com/office/drawing/2014/main" id="{8EA26E50-0F10-C33E-549D-CB90E6E0DBAB}"/>
              </a:ext>
            </a:extLst>
          </p:cNvPr>
          <p:cNvSpPr/>
          <p:nvPr/>
        </p:nvSpPr>
        <p:spPr>
          <a:xfrm>
            <a:off x="0" y="0"/>
            <a:ext cx="9144000" cy="432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kern="100" dirty="0">
                <a:solidFill>
                  <a:schemeClr val="bg1"/>
                </a:solidFill>
              </a:rPr>
              <a:t>프로세스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C7D299A-8144-D373-B37D-5DF02FCE292F}"/>
              </a:ext>
            </a:extLst>
          </p:cNvPr>
          <p:cNvSpPr/>
          <p:nvPr/>
        </p:nvSpPr>
        <p:spPr>
          <a:xfrm>
            <a:off x="7255126" y="2117245"/>
            <a:ext cx="1152000" cy="936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 anchorCtr="0"/>
          <a:lstStyle/>
          <a:p>
            <a:pPr algn="ctr"/>
            <a:r>
              <a:rPr lang="en-US" altLang="ko-KR" b="1" dirty="0"/>
              <a:t>A</a:t>
            </a:r>
            <a:r>
              <a:rPr lang="ko-KR" altLang="en-US" sz="1600" b="1" dirty="0"/>
              <a:t>시민의</a:t>
            </a:r>
            <a:endParaRPr lang="en-US" altLang="ko-KR" sz="1600" b="1" dirty="0"/>
          </a:p>
          <a:p>
            <a:pPr algn="ctr"/>
            <a:r>
              <a:rPr lang="ko-KR" altLang="en-US" sz="1600" b="1" dirty="0"/>
              <a:t>비대면 상대방 </a:t>
            </a:r>
            <a:r>
              <a:rPr lang="en-US" altLang="ko-KR" sz="1600" b="1" dirty="0"/>
              <a:t>B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69E32DB-5CD7-FF77-5D53-37B96272C70A}"/>
              </a:ext>
            </a:extLst>
          </p:cNvPr>
          <p:cNvSpPr/>
          <p:nvPr/>
        </p:nvSpPr>
        <p:spPr>
          <a:xfrm>
            <a:off x="7256813" y="4437124"/>
            <a:ext cx="1152000" cy="936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 anchorCtr="0"/>
          <a:lstStyle/>
          <a:p>
            <a:pPr algn="ctr"/>
            <a:r>
              <a:rPr lang="en-US" altLang="ko-KR" sz="1600" b="1" dirty="0"/>
              <a:t>A</a:t>
            </a:r>
            <a:r>
              <a:rPr lang="ko-KR" altLang="en-US" sz="1600" b="1" dirty="0"/>
              <a:t>시민</a:t>
            </a:r>
            <a:endParaRPr lang="en-US" altLang="ko-KR" sz="1600" b="1" dirty="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1E4121A1-ACFF-CAFB-AEE6-E9B9FA08B301}"/>
              </a:ext>
            </a:extLst>
          </p:cNvPr>
          <p:cNvSpPr txBox="1"/>
          <p:nvPr/>
        </p:nvSpPr>
        <p:spPr>
          <a:xfrm>
            <a:off x="224683" y="2104733"/>
            <a:ext cx="312360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4. B</a:t>
            </a:r>
            <a:r>
              <a:rPr lang="ko-KR" altLang="en-US" sz="1400" dirty="0"/>
              <a:t>의 휴대폰번호와 거래은행  계좌</a:t>
            </a:r>
            <a:endParaRPr lang="en-US" altLang="ko-KR" sz="1400" dirty="0"/>
          </a:p>
          <a:p>
            <a:r>
              <a:rPr lang="en-US" altLang="ko-KR" sz="1400" dirty="0"/>
              <a:t>    </a:t>
            </a:r>
            <a:r>
              <a:rPr lang="ko-KR" altLang="en-US" sz="1400" dirty="0"/>
              <a:t>번호 </a:t>
            </a:r>
            <a:r>
              <a:rPr lang="en-US" altLang="ko-KR" sz="1400" dirty="0"/>
              <a:t> </a:t>
            </a:r>
            <a:r>
              <a:rPr lang="ko-KR" altLang="en-US" sz="1400" dirty="0"/>
              <a:t>이용해 </a:t>
            </a:r>
            <a:r>
              <a:rPr lang="en-US" altLang="ko-KR" sz="1400" dirty="0"/>
              <a:t>B</a:t>
            </a:r>
            <a:r>
              <a:rPr lang="ko-KR" altLang="en-US" sz="1400" dirty="0"/>
              <a:t>의 신원정보 확인</a:t>
            </a:r>
            <a:endParaRPr lang="en-US" altLang="ko-KR" sz="1400" dirty="0"/>
          </a:p>
          <a:p>
            <a:r>
              <a:rPr lang="en-US" altLang="ko-KR" sz="1400" dirty="0"/>
              <a:t>5. </a:t>
            </a:r>
            <a:r>
              <a:rPr lang="ko-KR" altLang="en-US" sz="1400" dirty="0"/>
              <a:t>위 신원정보에 대해 서울시의 </a:t>
            </a:r>
            <a:r>
              <a:rPr lang="en-US" altLang="ko-KR" sz="1400" dirty="0"/>
              <a:t>“Who </a:t>
            </a:r>
          </a:p>
          <a:p>
            <a:r>
              <a:rPr lang="en-US" altLang="ko-KR" sz="1400" dirty="0"/>
              <a:t>     are you </a:t>
            </a:r>
            <a:r>
              <a:rPr lang="ko-KR" altLang="en-US" sz="1400" dirty="0"/>
              <a:t>업무 전용 비밀키</a:t>
            </a:r>
            <a:r>
              <a:rPr lang="en-US" altLang="ko-KR" sz="1400" dirty="0"/>
              <a:t>’ </a:t>
            </a:r>
            <a:r>
              <a:rPr lang="ko-KR" altLang="en-US" sz="1400" dirty="0"/>
              <a:t>이용해</a:t>
            </a:r>
            <a:endParaRPr lang="en-US" altLang="ko-KR" sz="1400" dirty="0"/>
          </a:p>
          <a:p>
            <a:r>
              <a:rPr lang="en-US" altLang="ko-KR" sz="1400" dirty="0"/>
              <a:t>    </a:t>
            </a:r>
            <a:r>
              <a:rPr lang="ko-KR" altLang="en-US" sz="1400" dirty="0"/>
              <a:t> 전자서명</a:t>
            </a:r>
            <a:endParaRPr lang="en-US" altLang="ko-KR" sz="1400" dirty="0"/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D6C6C341-C80B-1EE7-B962-CC17168280EB}"/>
              </a:ext>
            </a:extLst>
          </p:cNvPr>
          <p:cNvGrpSpPr/>
          <p:nvPr/>
        </p:nvGrpSpPr>
        <p:grpSpPr>
          <a:xfrm>
            <a:off x="3282793" y="2081387"/>
            <a:ext cx="3980284" cy="965237"/>
            <a:chOff x="1946975" y="2001873"/>
            <a:chExt cx="3980284" cy="96523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0AC9A31D-26B2-AB8E-77B9-923807734471}"/>
                </a:ext>
              </a:extLst>
            </p:cNvPr>
            <p:cNvSpPr/>
            <p:nvPr/>
          </p:nvSpPr>
          <p:spPr>
            <a:xfrm>
              <a:off x="1946975" y="2031110"/>
              <a:ext cx="1152000" cy="93600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" rIns="18000" rtlCol="0" anchor="ctr"/>
            <a:lstStyle/>
            <a:p>
              <a:pPr algn="ctr">
                <a:lnSpc>
                  <a:spcPts val="2200"/>
                </a:lnSpc>
              </a:pPr>
              <a:r>
                <a:rPr lang="en-US" altLang="ko-KR" sz="1600" b="1" dirty="0"/>
                <a:t>Who are you </a:t>
              </a:r>
              <a:r>
                <a:rPr lang="ko-KR" altLang="en-US" sz="1600" b="1" dirty="0"/>
                <a:t>서버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85D3FE6-9CFF-F66A-72D9-FB11438FF1EC}"/>
                </a:ext>
              </a:extLst>
            </p:cNvPr>
            <p:cNvSpPr txBox="1"/>
            <p:nvPr/>
          </p:nvSpPr>
          <p:spPr>
            <a:xfrm>
              <a:off x="3363402" y="2001873"/>
              <a:ext cx="25523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/>
                <a:t>3. </a:t>
              </a:r>
              <a:r>
                <a:rPr lang="ko-KR" altLang="en-US" sz="1400" dirty="0" err="1"/>
                <a:t>콜백</a:t>
              </a:r>
              <a:r>
                <a:rPr lang="ko-KR" altLang="en-US" sz="1400" dirty="0"/>
                <a:t> </a:t>
              </a:r>
              <a:r>
                <a:rPr lang="en-US" altLang="ko-KR" sz="1400" dirty="0" err="1"/>
                <a:t>url</a:t>
              </a:r>
              <a:r>
                <a:rPr lang="en-US" altLang="ko-KR" sz="1400" dirty="0"/>
                <a:t> </a:t>
              </a:r>
              <a:r>
                <a:rPr lang="ko-KR" altLang="en-US" sz="1400" dirty="0"/>
                <a:t>선택해 접속하고</a:t>
              </a:r>
              <a:r>
                <a:rPr lang="en-US" altLang="ko-KR" sz="1400" dirty="0"/>
                <a:t>,</a:t>
              </a:r>
            </a:p>
            <a:p>
              <a:r>
                <a:rPr lang="en-US" altLang="ko-KR" sz="1400" dirty="0"/>
                <a:t>     </a:t>
              </a:r>
              <a:r>
                <a:rPr lang="ko-KR" altLang="en-US" sz="1400" dirty="0"/>
                <a:t>필요한 정보 입력</a:t>
              </a:r>
              <a:endParaRPr lang="en-US" altLang="ko-KR" sz="1400" dirty="0"/>
            </a:p>
          </p:txBody>
        </p:sp>
        <p:cxnSp>
          <p:nvCxnSpPr>
            <p:cNvPr id="82" name="직선 화살표 연결선 81">
              <a:extLst>
                <a:ext uri="{FF2B5EF4-FFF2-40B4-BE49-F238E27FC236}">
                  <a16:creationId xmlns:a16="http://schemas.microsoft.com/office/drawing/2014/main" id="{A36C1E9A-A34C-22B3-B9E6-195C75A11B08}"/>
                </a:ext>
              </a:extLst>
            </p:cNvPr>
            <p:cNvCxnSpPr>
              <a:cxnSpLocks/>
              <a:stCxn id="3" idx="3"/>
              <a:endCxn id="2" idx="1"/>
            </p:cNvCxnSpPr>
            <p:nvPr/>
          </p:nvCxnSpPr>
          <p:spPr>
            <a:xfrm>
              <a:off x="3098975" y="2499110"/>
              <a:ext cx="2828284" cy="6621"/>
            </a:xfrm>
            <a:prstGeom prst="straightConnector1">
              <a:avLst/>
            </a:prstGeom>
            <a:ln w="3810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84D6BA57-CE61-5980-4FEC-ED15D8D98FF5}"/>
              </a:ext>
            </a:extLst>
          </p:cNvPr>
          <p:cNvSpPr txBox="1"/>
          <p:nvPr/>
        </p:nvSpPr>
        <p:spPr>
          <a:xfrm>
            <a:off x="5965989" y="3533678"/>
            <a:ext cx="2685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1. B</a:t>
            </a:r>
            <a:r>
              <a:rPr lang="ko-KR" altLang="en-US" sz="1400" dirty="0"/>
              <a:t>에</a:t>
            </a:r>
            <a:r>
              <a:rPr lang="en-US" altLang="ko-KR" sz="1400" dirty="0"/>
              <a:t> </a:t>
            </a:r>
            <a:r>
              <a:rPr lang="ko-KR" altLang="en-US" sz="1400" dirty="0"/>
              <a:t>대한 신원정보</a:t>
            </a:r>
            <a:r>
              <a:rPr lang="en-US" altLang="ko-KR" sz="1400" dirty="0"/>
              <a:t> </a:t>
            </a:r>
            <a:r>
              <a:rPr lang="ko-KR" altLang="en-US" sz="1400" dirty="0"/>
              <a:t>검증 대행 </a:t>
            </a:r>
            <a:endParaRPr lang="en-US" altLang="ko-KR" sz="1400" dirty="0"/>
          </a:p>
          <a:p>
            <a:r>
              <a:rPr lang="ko-KR" altLang="en-US" sz="1400" dirty="0"/>
              <a:t>     신청 </a:t>
            </a:r>
            <a:r>
              <a:rPr lang="en-US" altLang="ko-KR" sz="1400" dirty="0"/>
              <a:t>(B</a:t>
            </a:r>
            <a:r>
              <a:rPr lang="ko-KR" altLang="en-US" sz="1400" dirty="0"/>
              <a:t>의 전화번호 입력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87C1769E-2D94-D884-A1A7-FAD22F9B7663}"/>
              </a:ext>
            </a:extLst>
          </p:cNvPr>
          <p:cNvGrpSpPr/>
          <p:nvPr/>
        </p:nvGrpSpPr>
        <p:grpSpPr>
          <a:xfrm>
            <a:off x="4434792" y="2719348"/>
            <a:ext cx="3432220" cy="329931"/>
            <a:chOff x="3098974" y="2671638"/>
            <a:chExt cx="3432220" cy="329931"/>
          </a:xfrm>
          <a:noFill/>
        </p:grpSpPr>
        <p:cxnSp>
          <p:nvCxnSpPr>
            <p:cNvPr id="16" name="직선 화살표 연결선 15">
              <a:extLst>
                <a:ext uri="{FF2B5EF4-FFF2-40B4-BE49-F238E27FC236}">
                  <a16:creationId xmlns:a16="http://schemas.microsoft.com/office/drawing/2014/main" id="{666D0982-C69C-3849-BD40-938423A90A00}"/>
                </a:ext>
              </a:extLst>
            </p:cNvPr>
            <p:cNvCxnSpPr>
              <a:cxnSpLocks/>
            </p:cNvCxnSpPr>
            <p:nvPr/>
          </p:nvCxnSpPr>
          <p:spPr>
            <a:xfrm>
              <a:off x="3098974" y="2671638"/>
              <a:ext cx="2808000" cy="1330"/>
            </a:xfrm>
            <a:prstGeom prst="straightConnector1">
              <a:avLst/>
            </a:prstGeom>
            <a:grpFill/>
            <a:ln w="381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ACAE741-185F-254C-4C42-07649FB322B7}"/>
                </a:ext>
              </a:extLst>
            </p:cNvPr>
            <p:cNvSpPr txBox="1"/>
            <p:nvPr/>
          </p:nvSpPr>
          <p:spPr>
            <a:xfrm>
              <a:off x="3109531" y="2693792"/>
              <a:ext cx="3421663" cy="30777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/>
                <a:t>2. </a:t>
              </a:r>
              <a:r>
                <a:rPr lang="ko-KR" altLang="en-US" sz="1400" dirty="0"/>
                <a:t>본인인증 신청용 </a:t>
              </a:r>
              <a:r>
                <a:rPr lang="ko-KR" altLang="en-US" sz="1400" dirty="0" err="1"/>
                <a:t>콜백</a:t>
              </a:r>
              <a:r>
                <a:rPr lang="ko-KR" altLang="en-US" sz="1400" dirty="0"/>
                <a:t> </a:t>
              </a:r>
              <a:r>
                <a:rPr lang="en-US" altLang="ko-KR" sz="1400" dirty="0" err="1"/>
                <a:t>url</a:t>
              </a:r>
              <a:endParaRPr lang="ko-KR" altLang="en-US" sz="1400" dirty="0"/>
            </a:p>
          </p:txBody>
        </p:sp>
      </p:grp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9DB34A3-646F-48A3-6F9D-D55F4FED5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69209" y="6370232"/>
            <a:ext cx="2057400" cy="365125"/>
          </a:xfrm>
        </p:spPr>
        <p:txBody>
          <a:bodyPr/>
          <a:lstStyle/>
          <a:p>
            <a:fld id="{B050D6A7-2E94-4498-BBB7-1E4081017251}" type="slidenum">
              <a:rPr lang="ko-KR" altLang="en-US" smtClean="0"/>
              <a:t>3</a:t>
            </a:fld>
            <a:endParaRPr lang="ko-KR" alt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A98362F-6510-0D29-BD06-CA8A2E448C8C}"/>
              </a:ext>
            </a:extLst>
          </p:cNvPr>
          <p:cNvSpPr txBox="1"/>
          <p:nvPr/>
        </p:nvSpPr>
        <p:spPr>
          <a:xfrm>
            <a:off x="5012967" y="5376706"/>
            <a:ext cx="37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7.  </a:t>
            </a:r>
            <a:r>
              <a:rPr lang="ko-KR" altLang="en-US" sz="1400" dirty="0"/>
              <a:t>서울시 </a:t>
            </a:r>
            <a:r>
              <a:rPr lang="ko-KR" altLang="en-US" sz="1400" dirty="0" err="1"/>
              <a:t>제휴앱을</a:t>
            </a:r>
            <a:r>
              <a:rPr lang="ko-KR" altLang="en-US" sz="1400" dirty="0"/>
              <a:t> 이용해 공개키 이용해</a:t>
            </a:r>
            <a:r>
              <a:rPr lang="en-US" altLang="ko-KR" sz="1400" dirty="0"/>
              <a:t> </a:t>
            </a:r>
            <a:r>
              <a:rPr lang="ko-KR" altLang="en-US" sz="1400" dirty="0"/>
              <a:t> </a:t>
            </a:r>
            <a:endParaRPr lang="en-US" altLang="ko-KR" sz="1400" dirty="0"/>
          </a:p>
          <a:p>
            <a:r>
              <a:rPr lang="en-US" altLang="ko-KR" sz="1400" dirty="0"/>
              <a:t>     ‘B</a:t>
            </a:r>
            <a:r>
              <a:rPr lang="ko-KR" altLang="en-US" sz="1400" dirty="0"/>
              <a:t>에 대한 신원정보</a:t>
            </a:r>
            <a:r>
              <a:rPr lang="en-US" altLang="ko-KR" sz="1400" dirty="0"/>
              <a:t> </a:t>
            </a:r>
            <a:r>
              <a:rPr lang="ko-KR" altLang="en-US" sz="1400" dirty="0"/>
              <a:t>보고서</a:t>
            </a:r>
            <a:r>
              <a:rPr lang="en-US" altLang="ko-KR" sz="1400" dirty="0"/>
              <a:t> (IIR</a:t>
            </a:r>
            <a:r>
              <a:rPr lang="en-US" altLang="ko-KR" sz="1400" baseline="-25000" dirty="0"/>
              <a:t>A</a:t>
            </a:r>
            <a:r>
              <a:rPr lang="en-US" altLang="ko-KR" sz="1400" dirty="0"/>
              <a:t>)</a:t>
            </a:r>
            <a:r>
              <a:rPr lang="ko-KR" altLang="en-US" sz="1400" dirty="0"/>
              <a:t>에 기재된</a:t>
            </a:r>
            <a:endParaRPr lang="en-US" altLang="ko-KR" sz="1400" dirty="0"/>
          </a:p>
          <a:p>
            <a:r>
              <a:rPr lang="en-US" altLang="ko-KR" sz="1400" dirty="0"/>
              <a:t>    </a:t>
            </a:r>
            <a:r>
              <a:rPr lang="ko-KR" altLang="en-US" sz="1400" dirty="0"/>
              <a:t> </a:t>
            </a:r>
            <a:r>
              <a:rPr lang="en-US" altLang="ko-KR" sz="1400" dirty="0"/>
              <a:t> </a:t>
            </a:r>
            <a:r>
              <a:rPr lang="ko-KR" altLang="en-US" sz="1400" dirty="0"/>
              <a:t>서울시의 서명값</a:t>
            </a:r>
            <a:r>
              <a:rPr lang="en-US" altLang="ko-KR" sz="1400" dirty="0"/>
              <a:t>’</a:t>
            </a:r>
            <a:r>
              <a:rPr lang="ko-KR" altLang="en-US" sz="1400" dirty="0"/>
              <a:t> 자동  검증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A07E42-0CFA-C1F9-C9B9-063B8787E1BF}"/>
              </a:ext>
            </a:extLst>
          </p:cNvPr>
          <p:cNvSpPr txBox="1"/>
          <p:nvPr/>
        </p:nvSpPr>
        <p:spPr>
          <a:xfrm>
            <a:off x="5005046" y="6077087"/>
            <a:ext cx="37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8. (</a:t>
            </a:r>
            <a:r>
              <a:rPr lang="ko-KR" altLang="en-US" sz="1400" dirty="0"/>
              <a:t>검증되면</a:t>
            </a:r>
            <a:r>
              <a:rPr lang="en-US" altLang="ko-KR" sz="1400" dirty="0"/>
              <a:t>) ‘B</a:t>
            </a:r>
            <a:r>
              <a:rPr lang="ko-KR" altLang="en-US" sz="1400" dirty="0"/>
              <a:t>의 신원정보 보고서</a:t>
            </a:r>
            <a:r>
              <a:rPr lang="en-US" altLang="ko-KR" sz="1400" dirty="0"/>
              <a:t>‘ </a:t>
            </a:r>
            <a:r>
              <a:rPr lang="ko-KR" altLang="en-US" sz="1400" dirty="0"/>
              <a:t>출력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88CE1F4-9FA1-3B59-B817-790512ECA835}"/>
              </a:ext>
            </a:extLst>
          </p:cNvPr>
          <p:cNvSpPr txBox="1"/>
          <p:nvPr/>
        </p:nvSpPr>
        <p:spPr>
          <a:xfrm>
            <a:off x="279621" y="661286"/>
            <a:ext cx="871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en-US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시민 </a:t>
            </a:r>
            <a:r>
              <a:rPr lang="en-US" altLang="ko-KR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A</a:t>
            </a:r>
            <a:r>
              <a:rPr lang="ko-KR" altLang="en-US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는 비대면 상대방인 </a:t>
            </a:r>
            <a:r>
              <a:rPr lang="en-US" altLang="ko-KR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B</a:t>
            </a:r>
            <a:r>
              <a:rPr lang="ko-KR" altLang="en-US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에 대한 신원정보 검증 대행을 서울시가 운영하는 </a:t>
            </a:r>
            <a:r>
              <a:rPr lang="en-US" altLang="ko-KR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site</a:t>
            </a:r>
            <a:r>
              <a:rPr lang="ko-KR" altLang="en-US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에 신청하고</a:t>
            </a:r>
            <a:r>
              <a:rPr lang="en-US" altLang="ko-KR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그 </a:t>
            </a:r>
            <a:r>
              <a:rPr lang="en-US" altLang="ko-KR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site</a:t>
            </a:r>
            <a:r>
              <a:rPr lang="ko-KR" altLang="en-US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에서 </a:t>
            </a:r>
            <a:r>
              <a:rPr lang="en-US" altLang="ko-KR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B</a:t>
            </a:r>
            <a:r>
              <a:rPr lang="ko-KR" altLang="en-US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의 휴대폰과 거래은행 계좌번호를 이용해 </a:t>
            </a:r>
            <a:r>
              <a:rPr lang="en-US" altLang="ko-KR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B</a:t>
            </a:r>
            <a:r>
              <a:rPr lang="ko-KR" altLang="en-US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에 대한 신원정보를 검증하고</a:t>
            </a:r>
            <a:r>
              <a:rPr lang="en-US" altLang="ko-KR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검증결과를 신청자인 </a:t>
            </a:r>
            <a:r>
              <a:rPr lang="en-US" altLang="ko-KR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A</a:t>
            </a:r>
            <a:r>
              <a:rPr lang="ko-KR" altLang="en-US" sz="1600" dirty="0">
                <a:latin typeface="바탕체" panose="02030609000101010101" pitchFamily="17" charset="-127"/>
                <a:ea typeface="바탕체" panose="02030609000101010101" pitchFamily="17" charset="-127"/>
              </a:rPr>
              <a:t>에게 회신</a:t>
            </a:r>
          </a:p>
        </p:txBody>
      </p:sp>
      <p:cxnSp>
        <p:nvCxnSpPr>
          <p:cNvPr id="6" name="직선 화살표 연결선 5">
            <a:extLst>
              <a:ext uri="{FF2B5EF4-FFF2-40B4-BE49-F238E27FC236}">
                <a16:creationId xmlns:a16="http://schemas.microsoft.com/office/drawing/2014/main" id="{3D134AFD-47EE-6B1D-51BC-CB2C1CB0D0F8}"/>
              </a:ext>
            </a:extLst>
          </p:cNvPr>
          <p:cNvCxnSpPr>
            <a:cxnSpLocks/>
            <a:endCxn id="3" idx="2"/>
          </p:cNvCxnSpPr>
          <p:nvPr/>
        </p:nvCxnSpPr>
        <p:spPr>
          <a:xfrm flipH="1" flipV="1">
            <a:off x="3858793" y="3046624"/>
            <a:ext cx="3392777" cy="139050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>
            <a:extLst>
              <a:ext uri="{FF2B5EF4-FFF2-40B4-BE49-F238E27FC236}">
                <a16:creationId xmlns:a16="http://schemas.microsoft.com/office/drawing/2014/main" id="{B2E41B1A-A497-98FB-AF4A-8957B3FFDD13}"/>
              </a:ext>
            </a:extLst>
          </p:cNvPr>
          <p:cNvCxnSpPr>
            <a:cxnSpLocks/>
          </p:cNvCxnSpPr>
          <p:nvPr/>
        </p:nvCxnSpPr>
        <p:spPr>
          <a:xfrm flipH="1" flipV="1">
            <a:off x="3562186" y="3054569"/>
            <a:ext cx="3708000" cy="1517431"/>
          </a:xfrm>
          <a:prstGeom prst="straightConnector1">
            <a:avLst/>
          </a:prstGeom>
          <a:ln w="381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7C1B11A-22C7-5B56-B071-5903D2EFB3FD}"/>
              </a:ext>
            </a:extLst>
          </p:cNvPr>
          <p:cNvSpPr txBox="1"/>
          <p:nvPr/>
        </p:nvSpPr>
        <p:spPr>
          <a:xfrm>
            <a:off x="3048721" y="4014372"/>
            <a:ext cx="31236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6. </a:t>
            </a:r>
            <a:r>
              <a:rPr lang="ko-KR" altLang="en-US" sz="1400" dirty="0"/>
              <a:t>위 신원정보와 위 </a:t>
            </a:r>
            <a:r>
              <a:rPr lang="ko-KR" altLang="en-US" sz="1400" dirty="0" err="1"/>
              <a:t>서명값</a:t>
            </a:r>
            <a:r>
              <a:rPr lang="ko-KR" altLang="en-US" sz="1400" dirty="0"/>
              <a:t> 기재된</a:t>
            </a:r>
            <a:endParaRPr lang="en-US" altLang="ko-KR" sz="1400" dirty="0"/>
          </a:p>
          <a:p>
            <a:r>
              <a:rPr lang="en-US" altLang="ko-KR" sz="1400" dirty="0"/>
              <a:t>     ‘</a:t>
            </a:r>
            <a:r>
              <a:rPr lang="ko-KR" altLang="en-US" sz="1400" dirty="0"/>
              <a:t>서울시 명의의 </a:t>
            </a:r>
            <a:r>
              <a:rPr lang="en-US" altLang="ko-KR" sz="1400" dirty="0"/>
              <a:t>B</a:t>
            </a:r>
            <a:r>
              <a:rPr lang="ko-KR" altLang="en-US" sz="1400" dirty="0"/>
              <a:t>에 대한 신원정보</a:t>
            </a:r>
            <a:endParaRPr lang="en-US" altLang="ko-KR" sz="1400" dirty="0"/>
          </a:p>
          <a:p>
            <a:r>
              <a:rPr lang="en-US" altLang="ko-KR" sz="1400" dirty="0"/>
              <a:t>   </a:t>
            </a:r>
            <a:r>
              <a:rPr lang="ko-KR" altLang="en-US" sz="1400" dirty="0"/>
              <a:t>  보고서</a:t>
            </a:r>
            <a:r>
              <a:rPr lang="en-US" altLang="ko-KR" sz="1400" dirty="0"/>
              <a:t> (IIR</a:t>
            </a:r>
            <a:r>
              <a:rPr lang="en-US" altLang="ko-KR" sz="1400" baseline="-25000" dirty="0"/>
              <a:t>A</a:t>
            </a:r>
            <a:r>
              <a:rPr lang="en-US" altLang="ko-KR" sz="1400" dirty="0"/>
              <a:t>)’</a:t>
            </a:r>
          </a:p>
        </p:txBody>
      </p:sp>
    </p:spTree>
    <p:extLst>
      <p:ext uri="{BB962C8B-B14F-4D97-AF65-F5344CB8AC3E}">
        <p14:creationId xmlns:p14="http://schemas.microsoft.com/office/powerpoint/2010/main" val="2371881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DE25E159-BB18-87AF-C095-E3EBAED11241}"/>
              </a:ext>
            </a:extLst>
          </p:cNvPr>
          <p:cNvSpPr/>
          <p:nvPr/>
        </p:nvSpPr>
        <p:spPr>
          <a:xfrm>
            <a:off x="0" y="-1"/>
            <a:ext cx="9144000" cy="504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kern="100" dirty="0">
                <a:solidFill>
                  <a:schemeClr val="bg1"/>
                </a:solidFill>
                <a:latin typeface="+mn-ea"/>
              </a:rPr>
              <a:t>현재의 문제점</a:t>
            </a:r>
            <a:r>
              <a:rPr lang="en-US" altLang="ko-KR" sz="2000" b="1" kern="100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000" b="1" kern="100" dirty="0">
                <a:solidFill>
                  <a:schemeClr val="bg1"/>
                </a:solidFill>
                <a:latin typeface="+mn-ea"/>
              </a:rPr>
              <a:t>비대면 거래 사기</a:t>
            </a:r>
            <a:endParaRPr lang="ko-KR" altLang="ko-KR" b="1" kern="1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F88C05-A50B-47BC-6837-2A9483B9AD28}"/>
              </a:ext>
            </a:extLst>
          </p:cNvPr>
          <p:cNvSpPr txBox="1"/>
          <p:nvPr/>
        </p:nvSpPr>
        <p:spPr>
          <a:xfrm>
            <a:off x="1535922" y="1824836"/>
            <a:ext cx="6840000" cy="783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A </a:t>
            </a:r>
            <a:r>
              <a:rPr lang="ko-KR" altLang="en-US" sz="1600" dirty="0">
                <a:latin typeface="+mn-ea"/>
              </a:rPr>
              <a:t>씨는 판매자 </a:t>
            </a:r>
            <a:r>
              <a:rPr lang="en-US" altLang="ko-KR" sz="1600" dirty="0">
                <a:latin typeface="+mn-ea"/>
              </a:rPr>
              <a:t>B </a:t>
            </a:r>
            <a:r>
              <a:rPr lang="ko-KR" altLang="en-US" sz="1600" dirty="0">
                <a:latin typeface="+mn-ea"/>
              </a:rPr>
              <a:t>씨가 </a:t>
            </a:r>
            <a:r>
              <a:rPr lang="en-US" altLang="ko-KR" sz="1600" dirty="0">
                <a:latin typeface="+mn-ea"/>
              </a:rPr>
              <a:t>"</a:t>
            </a:r>
            <a:r>
              <a:rPr lang="ko-KR" altLang="en-US" sz="1600" dirty="0">
                <a:latin typeface="+mn-ea"/>
              </a:rPr>
              <a:t>입금 후 주소를 알려주고 문고리에 제품을 걸어두겠다</a:t>
            </a:r>
            <a:r>
              <a:rPr lang="en-US" altLang="ko-KR" sz="1600" dirty="0">
                <a:latin typeface="+mn-ea"/>
              </a:rPr>
              <a:t>"</a:t>
            </a:r>
            <a:r>
              <a:rPr lang="ko-KR" altLang="en-US" sz="1600" dirty="0">
                <a:latin typeface="+mn-ea"/>
              </a:rPr>
              <a:t>는 말을 듣고 </a:t>
            </a:r>
            <a:r>
              <a:rPr lang="en-US" altLang="ko-KR" sz="1600" dirty="0">
                <a:latin typeface="+mn-ea"/>
              </a:rPr>
              <a:t>165</a:t>
            </a:r>
            <a:r>
              <a:rPr lang="ko-KR" altLang="en-US" sz="1600" dirty="0">
                <a:latin typeface="+mn-ea"/>
              </a:rPr>
              <a:t>만원을 먼저 송금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C07842E-8A40-178D-C5A7-66970EBB2A5C}"/>
              </a:ext>
            </a:extLst>
          </p:cNvPr>
          <p:cNvSpPr txBox="1"/>
          <p:nvPr/>
        </p:nvSpPr>
        <p:spPr>
          <a:xfrm>
            <a:off x="1547848" y="2578895"/>
            <a:ext cx="6806869" cy="829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B</a:t>
            </a:r>
            <a:r>
              <a:rPr lang="ko-KR" altLang="en-US" sz="1600" dirty="0">
                <a:latin typeface="+mn-ea"/>
              </a:rPr>
              <a:t>씨는 거래 당일 문고리에 쇼핑백을 </a:t>
            </a:r>
            <a:r>
              <a:rPr lang="ko-KR" altLang="en-US" sz="1600" dirty="0" err="1">
                <a:latin typeface="+mn-ea"/>
              </a:rPr>
              <a:t>걸어뒀다는</a:t>
            </a:r>
            <a:r>
              <a:rPr lang="ko-KR" altLang="en-US" sz="1600" dirty="0">
                <a:latin typeface="+mn-ea"/>
              </a:rPr>
              <a:t> 사진까지 보내며 안심시켰음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7456AEA-3DD3-A071-EC12-75A61F215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69209" y="6370232"/>
            <a:ext cx="2057400" cy="365125"/>
          </a:xfrm>
        </p:spPr>
        <p:txBody>
          <a:bodyPr/>
          <a:lstStyle/>
          <a:p>
            <a:fld id="{B050D6A7-2E94-4498-BBB7-1E4081017251}" type="slidenum">
              <a:rPr lang="ko-KR" altLang="en-US" smtClean="0"/>
              <a:t>4</a:t>
            </a:fld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8684C9-CD7C-9F30-E2A8-BD47B8BE7D7C}"/>
              </a:ext>
            </a:extLst>
          </p:cNvPr>
          <p:cNvSpPr txBox="1"/>
          <p:nvPr/>
        </p:nvSpPr>
        <p:spPr>
          <a:xfrm>
            <a:off x="1049568" y="1095241"/>
            <a:ext cx="7215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u="sng" dirty="0" err="1">
                <a:hlinkClick r:id="rId2"/>
              </a:rPr>
              <a:t>신분증</a:t>
            </a:r>
            <a:r>
              <a:rPr lang="en-US" altLang="ko-KR" u="sng" dirty="0">
                <a:hlinkClick r:id="rId2"/>
              </a:rPr>
              <a:t> </a:t>
            </a:r>
            <a:r>
              <a:rPr lang="en-US" altLang="ko-KR" u="sng" dirty="0" err="1">
                <a:hlinkClick r:id="rId2"/>
              </a:rPr>
              <a:t>확인까지</a:t>
            </a:r>
            <a:r>
              <a:rPr lang="en-US" altLang="ko-KR" u="sng" dirty="0">
                <a:hlinkClick r:id="rId2"/>
              </a:rPr>
              <a:t> </a:t>
            </a:r>
            <a:r>
              <a:rPr lang="en-US" altLang="ko-KR" u="sng" dirty="0" err="1">
                <a:hlinkClick r:id="rId2"/>
              </a:rPr>
              <a:t>했는데</a:t>
            </a:r>
            <a:r>
              <a:rPr lang="en-US" altLang="ko-KR" u="sng" dirty="0">
                <a:hlinkClick r:id="rId2"/>
              </a:rPr>
              <a:t> 1700만원 </a:t>
            </a:r>
            <a:r>
              <a:rPr lang="en-US" altLang="ko-KR" u="sng" dirty="0" err="1">
                <a:hlinkClick r:id="rId2"/>
              </a:rPr>
              <a:t>털렸다</a:t>
            </a:r>
            <a:r>
              <a:rPr lang="en-US" altLang="ko-KR" u="sng" dirty="0">
                <a:hlinkClick r:id="rId2"/>
              </a:rPr>
              <a:t>…</a:t>
            </a:r>
            <a:r>
              <a:rPr lang="en-US" altLang="ko-KR" u="sng" dirty="0" err="1">
                <a:hlinkClick r:id="rId2"/>
              </a:rPr>
              <a:t>당근마켓</a:t>
            </a:r>
            <a:r>
              <a:rPr lang="en-US" altLang="ko-KR" u="sng" dirty="0">
                <a:hlinkClick r:id="rId2"/>
              </a:rPr>
              <a:t> </a:t>
            </a:r>
            <a:r>
              <a:rPr lang="en-US" altLang="ko-KR" u="sng" dirty="0" err="1">
                <a:hlinkClick r:id="rId2"/>
              </a:rPr>
              <a:t>발칵</a:t>
            </a:r>
            <a:r>
              <a:rPr lang="en-US" altLang="ko-KR" u="sng" dirty="0">
                <a:hlinkClick r:id="rId2"/>
              </a:rPr>
              <a:t> | </a:t>
            </a:r>
            <a:r>
              <a:rPr lang="en-US" altLang="ko-KR" u="sng" dirty="0" err="1">
                <a:hlinkClick r:id="rId2"/>
              </a:rPr>
              <a:t>한국경제</a:t>
            </a:r>
            <a:endParaRPr lang="ko-KR" alt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BA8630-6013-8254-7358-E220DACD65A5}"/>
              </a:ext>
            </a:extLst>
          </p:cNvPr>
          <p:cNvSpPr txBox="1"/>
          <p:nvPr/>
        </p:nvSpPr>
        <p:spPr>
          <a:xfrm>
            <a:off x="1549173" y="3446914"/>
            <a:ext cx="6806869" cy="829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B </a:t>
            </a:r>
            <a:r>
              <a:rPr lang="ko-KR" altLang="en-US" sz="1600" dirty="0">
                <a:latin typeface="+mn-ea"/>
              </a:rPr>
              <a:t>씨는 이후 </a:t>
            </a:r>
            <a:r>
              <a:rPr lang="en-US" altLang="ko-KR" sz="1600" dirty="0">
                <a:latin typeface="+mn-ea"/>
              </a:rPr>
              <a:t>"</a:t>
            </a:r>
            <a:r>
              <a:rPr lang="ko-KR" altLang="en-US" sz="1600" dirty="0">
                <a:latin typeface="+mn-ea"/>
              </a:rPr>
              <a:t>사업자 계좌라 개인 거래가 확인돼야 한다</a:t>
            </a:r>
            <a:r>
              <a:rPr lang="en-US" altLang="ko-KR" sz="1600" dirty="0">
                <a:latin typeface="+mn-ea"/>
              </a:rPr>
              <a:t>"</a:t>
            </a:r>
            <a:r>
              <a:rPr lang="ko-KR" altLang="en-US" sz="1600" dirty="0">
                <a:latin typeface="+mn-ea"/>
              </a:rPr>
              <a:t>며 반복 송금을 요구했고 </a:t>
            </a:r>
            <a:r>
              <a:rPr lang="en-US" altLang="ko-KR" sz="1600" dirty="0">
                <a:latin typeface="+mn-ea"/>
              </a:rPr>
              <a:t>A </a:t>
            </a:r>
            <a:r>
              <a:rPr lang="ko-KR" altLang="en-US" sz="1600" dirty="0">
                <a:latin typeface="+mn-ea"/>
              </a:rPr>
              <a:t>씨는 총 세 차례에 걸쳐 </a:t>
            </a:r>
            <a:r>
              <a:rPr lang="en-US" altLang="ko-KR" sz="1600" dirty="0">
                <a:latin typeface="+mn-ea"/>
              </a:rPr>
              <a:t>495</a:t>
            </a:r>
            <a:r>
              <a:rPr lang="ko-KR" altLang="en-US" sz="1600" dirty="0">
                <a:latin typeface="+mn-ea"/>
              </a:rPr>
              <a:t>만원을 보냈음</a:t>
            </a:r>
            <a:r>
              <a:rPr lang="en-US" altLang="ko-KR" sz="1600" dirty="0">
                <a:latin typeface="+mn-ea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6AC7D3-824A-C037-E326-9BB3BDDB8A04}"/>
              </a:ext>
            </a:extLst>
          </p:cNvPr>
          <p:cNvSpPr txBox="1"/>
          <p:nvPr/>
        </p:nvSpPr>
        <p:spPr>
          <a:xfrm>
            <a:off x="1566400" y="4306981"/>
            <a:ext cx="6806869" cy="783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A</a:t>
            </a:r>
            <a:r>
              <a:rPr lang="ko-KR" altLang="en-US" sz="1600" dirty="0">
                <a:latin typeface="+mn-ea"/>
              </a:rPr>
              <a:t>씨는 이미 송금한 금액은 당일에 반환될 거라는 이야기를 믿었으나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돈을 받은 뒤 </a:t>
            </a:r>
            <a:r>
              <a:rPr lang="en-US" altLang="ko-KR" sz="1600" dirty="0">
                <a:latin typeface="+mn-ea"/>
              </a:rPr>
              <a:t>B </a:t>
            </a:r>
            <a:r>
              <a:rPr lang="ko-KR" altLang="en-US" sz="1600" dirty="0">
                <a:latin typeface="+mn-ea"/>
              </a:rPr>
              <a:t>씨는 잠적했다</a:t>
            </a:r>
            <a:r>
              <a:rPr lang="en-US" altLang="ko-KR" sz="1600" dirty="0">
                <a:latin typeface="+mn-ea"/>
              </a:rPr>
              <a:t>.</a:t>
            </a:r>
            <a:endParaRPr lang="ko-KR" altLang="en-US" sz="1600" dirty="0">
              <a:latin typeface="+mn-e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AC1E36-3D18-5978-3A47-9699F4E529EE}"/>
              </a:ext>
            </a:extLst>
          </p:cNvPr>
          <p:cNvSpPr txBox="1"/>
          <p:nvPr/>
        </p:nvSpPr>
        <p:spPr>
          <a:xfrm>
            <a:off x="1583629" y="5135243"/>
            <a:ext cx="6806869" cy="414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A</a:t>
            </a:r>
            <a:r>
              <a:rPr lang="ko-KR" altLang="en-US" sz="1600" dirty="0">
                <a:latin typeface="+mn-ea"/>
              </a:rPr>
              <a:t>씨는 </a:t>
            </a:r>
            <a:r>
              <a:rPr lang="en-US" altLang="ko-KR" sz="1600" dirty="0">
                <a:latin typeface="+mn-ea"/>
              </a:rPr>
              <a:t>"</a:t>
            </a:r>
            <a:r>
              <a:rPr lang="ko-KR" altLang="en-US" sz="1600" dirty="0">
                <a:latin typeface="+mn-ea"/>
              </a:rPr>
              <a:t>거래 당시 신분증까지 보내와 속을 수밖에 없었다</a:t>
            </a:r>
            <a:r>
              <a:rPr lang="en-US" altLang="ko-KR" sz="1600" dirty="0">
                <a:latin typeface="+mn-ea"/>
              </a:rPr>
              <a:t>"</a:t>
            </a:r>
            <a:r>
              <a:rPr lang="ko-KR" altLang="en-US" sz="1600" dirty="0">
                <a:latin typeface="+mn-ea"/>
              </a:rPr>
              <a:t>고 토로</a:t>
            </a:r>
          </a:p>
        </p:txBody>
      </p:sp>
    </p:spTree>
    <p:extLst>
      <p:ext uri="{BB962C8B-B14F-4D97-AF65-F5344CB8AC3E}">
        <p14:creationId xmlns:p14="http://schemas.microsoft.com/office/powerpoint/2010/main" val="13862202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5076E-23DA-73AE-B712-D896E02FB0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92FA31A6-DB0C-0384-8E2F-57AD0A404A22}"/>
              </a:ext>
            </a:extLst>
          </p:cNvPr>
          <p:cNvSpPr/>
          <p:nvPr/>
        </p:nvSpPr>
        <p:spPr>
          <a:xfrm>
            <a:off x="0" y="-1"/>
            <a:ext cx="9144000" cy="504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kern="100" dirty="0">
                <a:solidFill>
                  <a:schemeClr val="bg1"/>
                </a:solidFill>
                <a:latin typeface="+mn-ea"/>
              </a:rPr>
              <a:t>현재의 문제점</a:t>
            </a:r>
            <a:r>
              <a:rPr lang="en-US" altLang="ko-KR" sz="2000" b="1" kern="100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000" b="1" kern="100" dirty="0">
                <a:solidFill>
                  <a:schemeClr val="bg1"/>
                </a:solidFill>
                <a:latin typeface="+mn-ea"/>
              </a:rPr>
              <a:t>비대면 거래 사기</a:t>
            </a:r>
            <a:endParaRPr lang="ko-KR" altLang="ko-KR" b="1" kern="1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64CD9A-093F-C7A0-EE09-383CEB5514EB}"/>
              </a:ext>
            </a:extLst>
          </p:cNvPr>
          <p:cNvSpPr txBox="1"/>
          <p:nvPr/>
        </p:nvSpPr>
        <p:spPr>
          <a:xfrm>
            <a:off x="1535922" y="2097418"/>
            <a:ext cx="6840000" cy="414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A</a:t>
            </a:r>
            <a:r>
              <a:rPr lang="ko-KR" altLang="en-US" sz="1600" dirty="0">
                <a:latin typeface="+mn-ea"/>
              </a:rPr>
              <a:t>씨</a:t>
            </a:r>
            <a:r>
              <a:rPr lang="en-US" altLang="ko-KR" sz="1600" dirty="0">
                <a:latin typeface="+mn-ea"/>
              </a:rPr>
              <a:t>(</a:t>
            </a:r>
            <a:r>
              <a:rPr lang="ko-KR" altLang="en-US" sz="1600" dirty="0">
                <a:latin typeface="+mn-ea"/>
              </a:rPr>
              <a:t>여성</a:t>
            </a:r>
            <a:r>
              <a:rPr lang="en-US" altLang="ko-KR" sz="1600" dirty="0">
                <a:latin typeface="+mn-ea"/>
              </a:rPr>
              <a:t>)</a:t>
            </a:r>
            <a:r>
              <a:rPr lang="ko-KR" altLang="en-US" sz="1600" dirty="0">
                <a:latin typeface="+mn-ea"/>
              </a:rPr>
              <a:t>는 부동산 직거래 플랫폼에 원룸을 임대한다는 글 게시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439EEC-8E38-FBF2-1CED-8212C0D9CBD6}"/>
              </a:ext>
            </a:extLst>
          </p:cNvPr>
          <p:cNvSpPr txBox="1"/>
          <p:nvPr/>
        </p:nvSpPr>
        <p:spPr>
          <a:xfrm>
            <a:off x="1547848" y="2565230"/>
            <a:ext cx="6806869" cy="414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방을 보겠다는 메시지 수신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4F478FA-803C-1F83-224C-65B9DAD6B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69209" y="6370232"/>
            <a:ext cx="2057400" cy="365125"/>
          </a:xfrm>
        </p:spPr>
        <p:txBody>
          <a:bodyPr/>
          <a:lstStyle/>
          <a:p>
            <a:fld id="{B050D6A7-2E94-4498-BBB7-1E4081017251}" type="slidenum">
              <a:rPr lang="ko-KR" altLang="en-US" smtClean="0"/>
              <a:t>5</a:t>
            </a:fld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2AC65F-C71C-FAC0-3CCB-AC546D88C446}"/>
              </a:ext>
            </a:extLst>
          </p:cNvPr>
          <p:cNvSpPr txBox="1"/>
          <p:nvPr/>
        </p:nvSpPr>
        <p:spPr>
          <a:xfrm>
            <a:off x="1049568" y="1095241"/>
            <a:ext cx="7215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u="sng" dirty="0">
                <a:hlinkClick r:id="rId2"/>
              </a:rPr>
              <a:t>[</a:t>
            </a:r>
            <a:r>
              <a:rPr lang="en-US" altLang="ko-KR" u="sng" dirty="0" err="1">
                <a:hlinkClick r:id="rId2"/>
              </a:rPr>
              <a:t>단독</a:t>
            </a:r>
            <a:r>
              <a:rPr lang="en-US" altLang="ko-KR" u="sng" dirty="0">
                <a:hlinkClick r:id="rId2"/>
              </a:rPr>
              <a:t>] </a:t>
            </a:r>
            <a:r>
              <a:rPr lang="en-US" altLang="ko-KR" u="sng" dirty="0" err="1">
                <a:hlinkClick r:id="rId2"/>
              </a:rPr>
              <a:t>중고거래</a:t>
            </a:r>
            <a:r>
              <a:rPr lang="en-US" altLang="ko-KR" u="sng" dirty="0">
                <a:hlinkClick r:id="rId2"/>
              </a:rPr>
              <a:t> 앱 </a:t>
            </a:r>
            <a:r>
              <a:rPr lang="en-US" altLang="ko-KR" u="sng" dirty="0" err="1">
                <a:hlinkClick r:id="rId2"/>
              </a:rPr>
              <a:t>통해</a:t>
            </a:r>
            <a:r>
              <a:rPr lang="en-US" altLang="ko-KR" u="sng" dirty="0">
                <a:hlinkClick r:id="rId2"/>
              </a:rPr>
              <a:t> "방 </a:t>
            </a:r>
            <a:r>
              <a:rPr lang="en-US" altLang="ko-KR" u="sng" dirty="0" err="1">
                <a:hlinkClick r:id="rId2"/>
              </a:rPr>
              <a:t>보고</a:t>
            </a:r>
            <a:r>
              <a:rPr lang="en-US" altLang="ko-KR" u="sng" dirty="0">
                <a:hlinkClick r:id="rId2"/>
              </a:rPr>
              <a:t> </a:t>
            </a:r>
            <a:r>
              <a:rPr lang="en-US" altLang="ko-KR" u="sng" dirty="0" err="1">
                <a:hlinkClick r:id="rId2"/>
              </a:rPr>
              <a:t>싶다</a:t>
            </a:r>
            <a:r>
              <a:rPr lang="en-US" altLang="ko-KR" u="sng" dirty="0">
                <a:hlinkClick r:id="rId2"/>
              </a:rPr>
              <a:t>"…</a:t>
            </a:r>
            <a:r>
              <a:rPr lang="en-US" altLang="ko-KR" u="sng" dirty="0" err="1">
                <a:hlinkClick r:id="rId2"/>
              </a:rPr>
              <a:t>돌연</a:t>
            </a:r>
            <a:r>
              <a:rPr lang="en-US" altLang="ko-KR" u="sng" dirty="0">
                <a:hlinkClick r:id="rId2"/>
              </a:rPr>
              <a:t> </a:t>
            </a:r>
            <a:r>
              <a:rPr lang="en-US" altLang="ko-KR" u="sng" dirty="0" err="1">
                <a:hlinkClick r:id="rId2"/>
              </a:rPr>
              <a:t>태도</a:t>
            </a:r>
            <a:r>
              <a:rPr lang="en-US" altLang="ko-KR" u="sng" dirty="0">
                <a:hlinkClick r:id="rId2"/>
              </a:rPr>
              <a:t> </a:t>
            </a:r>
            <a:r>
              <a:rPr lang="en-US" altLang="ko-KR" u="sng" dirty="0" err="1">
                <a:hlinkClick r:id="rId2"/>
              </a:rPr>
              <a:t>바꾸더니</a:t>
            </a:r>
            <a:r>
              <a:rPr lang="en-US" altLang="ko-KR" u="sng" dirty="0">
                <a:hlinkClick r:id="rId2"/>
              </a:rPr>
              <a:t> </a:t>
            </a:r>
            <a:r>
              <a:rPr lang="en-US" altLang="ko-KR" u="sng" dirty="0" err="1">
                <a:hlinkClick r:id="rId2"/>
              </a:rPr>
              <a:t>성폭행</a:t>
            </a:r>
            <a:r>
              <a:rPr lang="en-US" altLang="ko-KR" u="sng" dirty="0">
                <a:hlinkClick r:id="rId2"/>
              </a:rPr>
              <a:t> / JTBC </a:t>
            </a:r>
            <a:r>
              <a:rPr lang="en-US" altLang="ko-KR" u="sng" dirty="0" err="1">
                <a:hlinkClick r:id="rId2"/>
              </a:rPr>
              <a:t>뉴스룸</a:t>
            </a:r>
            <a:endParaRPr lang="ko-KR" alt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7D83AD-C8DB-5B59-8723-28780DBE9878}"/>
              </a:ext>
            </a:extLst>
          </p:cNvPr>
          <p:cNvSpPr txBox="1"/>
          <p:nvPr/>
        </p:nvSpPr>
        <p:spPr>
          <a:xfrm>
            <a:off x="1549173" y="3719496"/>
            <a:ext cx="6806869" cy="18913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이은의 변호사</a:t>
            </a:r>
            <a:r>
              <a:rPr lang="en-US" altLang="ko-KR" sz="1600" dirty="0">
                <a:latin typeface="+mn-ea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나의 진실한 정보만 </a:t>
            </a:r>
            <a:r>
              <a:rPr lang="ko-KR" altLang="en-US" sz="1600" dirty="0" err="1">
                <a:latin typeface="+mn-ea"/>
              </a:rPr>
              <a:t>오픈되고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나는 상대에 대해 전혀 확인할 수 없는 되게 많음</a:t>
            </a:r>
            <a:r>
              <a:rPr lang="en-US" altLang="ko-KR" sz="160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계속 꾸준히 이런 범죄들이 일어나고 있고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앞으로는 더 많아질 수도 있음</a:t>
            </a:r>
            <a:r>
              <a:rPr lang="en-US" altLang="ko-KR" sz="1600" dirty="0">
                <a:latin typeface="+mn-ea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4A181D-F418-0D42-9AF8-2696D6BD4ACB}"/>
              </a:ext>
            </a:extLst>
          </p:cNvPr>
          <p:cNvSpPr txBox="1"/>
          <p:nvPr/>
        </p:nvSpPr>
        <p:spPr>
          <a:xfrm>
            <a:off x="1533271" y="3003877"/>
            <a:ext cx="6806869" cy="414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집을 보러 온 남성이 집을 보는듯 하나가 돌변해서 협박하고 성폭행</a:t>
            </a:r>
          </a:p>
        </p:txBody>
      </p:sp>
    </p:spTree>
    <p:extLst>
      <p:ext uri="{BB962C8B-B14F-4D97-AF65-F5344CB8AC3E}">
        <p14:creationId xmlns:p14="http://schemas.microsoft.com/office/powerpoint/2010/main" val="943275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836C51-6147-D496-3E02-435498BF2D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8086C760-291A-4ECD-BFAD-ADBD1D09F76C}"/>
              </a:ext>
            </a:extLst>
          </p:cNvPr>
          <p:cNvSpPr/>
          <p:nvPr/>
        </p:nvSpPr>
        <p:spPr>
          <a:xfrm>
            <a:off x="0" y="-1"/>
            <a:ext cx="9144000" cy="504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kern="100" dirty="0">
                <a:solidFill>
                  <a:schemeClr val="bg1"/>
                </a:solidFill>
                <a:latin typeface="+mn-ea"/>
              </a:rPr>
              <a:t>현재의 문제점</a:t>
            </a:r>
            <a:r>
              <a:rPr lang="en-US" altLang="ko-KR" sz="2000" b="1" kern="100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000" b="1" kern="100" dirty="0">
                <a:solidFill>
                  <a:schemeClr val="bg1"/>
                </a:solidFill>
                <a:latin typeface="+mn-ea"/>
              </a:rPr>
              <a:t>상대방이 신분증 사진 악용할 위험</a:t>
            </a:r>
            <a:endParaRPr lang="ko-KR" altLang="ko-KR" b="1" kern="1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FB3881-2C7A-7FDA-A03B-D52588DAF997}"/>
              </a:ext>
            </a:extLst>
          </p:cNvPr>
          <p:cNvSpPr txBox="1"/>
          <p:nvPr/>
        </p:nvSpPr>
        <p:spPr>
          <a:xfrm>
            <a:off x="1535922" y="1824836"/>
            <a:ext cx="6840000" cy="790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i="0" dirty="0">
                <a:solidFill>
                  <a:srgbClr val="444444"/>
                </a:solidFill>
                <a:effectLst/>
                <a:latin typeface="Pretendard"/>
              </a:rPr>
              <a:t>신분증 사진만 </a:t>
            </a:r>
            <a:r>
              <a:rPr lang="ko-KR" altLang="en-US" sz="1600" dirty="0">
                <a:solidFill>
                  <a:srgbClr val="444444"/>
                </a:solidFill>
                <a:latin typeface="Pretendard"/>
              </a:rPr>
              <a:t>확보하</a:t>
            </a:r>
            <a:r>
              <a:rPr lang="ko-KR" altLang="en-US" sz="1600" i="0" dirty="0">
                <a:solidFill>
                  <a:srgbClr val="444444"/>
                </a:solidFill>
                <a:effectLst/>
                <a:latin typeface="Pretendard"/>
              </a:rPr>
              <a:t>면</a:t>
            </a:r>
            <a:r>
              <a:rPr lang="en-US" altLang="ko-KR" sz="1600" i="0" dirty="0">
                <a:solidFill>
                  <a:srgbClr val="444444"/>
                </a:solidFill>
                <a:effectLst/>
                <a:latin typeface="Pretendard"/>
              </a:rPr>
              <a:t>,</a:t>
            </a:r>
            <a:r>
              <a:rPr lang="ko-KR" altLang="en-US" sz="1600" i="0" dirty="0">
                <a:solidFill>
                  <a:srgbClr val="444444"/>
                </a:solidFill>
                <a:effectLst/>
                <a:latin typeface="Pretendard"/>
              </a:rPr>
              <a:t> </a:t>
            </a:r>
            <a:r>
              <a:rPr lang="ko-KR" altLang="en-US" sz="1600" dirty="0" err="1">
                <a:solidFill>
                  <a:srgbClr val="444444"/>
                </a:solidFill>
                <a:latin typeface="Pretendard"/>
              </a:rPr>
              <a:t>알뜰폰</a:t>
            </a:r>
            <a:r>
              <a:rPr lang="ko-KR" altLang="en-US" sz="1600" dirty="0">
                <a:solidFill>
                  <a:srgbClr val="444444"/>
                </a:solidFill>
                <a:latin typeface="Pretendard"/>
              </a:rPr>
              <a:t> 개통 가능하고 신분증의 얼굴사진을 사기꾼의 얼굴사진으로 교체해 영상통화 가능함</a:t>
            </a:r>
            <a:r>
              <a:rPr lang="en-US" altLang="ko-KR" sz="1600" dirty="0">
                <a:solidFill>
                  <a:srgbClr val="444444"/>
                </a:solidFill>
                <a:latin typeface="Pretendard"/>
              </a:rPr>
              <a:t>.</a:t>
            </a:r>
            <a:endParaRPr lang="ko-KR" altLang="en-US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03B4F2-7843-BAD8-8D91-6BD1A0871C87}"/>
              </a:ext>
            </a:extLst>
          </p:cNvPr>
          <p:cNvSpPr txBox="1"/>
          <p:nvPr/>
        </p:nvSpPr>
        <p:spPr>
          <a:xfrm>
            <a:off x="1547848" y="2578895"/>
            <a:ext cx="6806869" cy="421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신분증 사진 </a:t>
            </a:r>
            <a:r>
              <a:rPr lang="en-US" altLang="ko-KR" sz="1600" dirty="0">
                <a:latin typeface="+mn-ea"/>
              </a:rPr>
              <a:t>+ </a:t>
            </a:r>
            <a:r>
              <a:rPr lang="ko-KR" altLang="en-US" sz="1600" dirty="0">
                <a:latin typeface="+mn-ea"/>
              </a:rPr>
              <a:t>휴대폰 소지 </a:t>
            </a:r>
            <a:r>
              <a:rPr lang="en-US" altLang="ko-KR" sz="1600" dirty="0">
                <a:latin typeface="+mn-ea"/>
              </a:rPr>
              <a:t>+ </a:t>
            </a:r>
            <a:r>
              <a:rPr lang="ko-KR" altLang="en-US" sz="1600" dirty="0">
                <a:latin typeface="+mn-ea"/>
              </a:rPr>
              <a:t>영상통화로 계좌 개설 가능함</a:t>
            </a:r>
            <a:r>
              <a:rPr lang="en-US" altLang="ko-KR" sz="1600" dirty="0">
                <a:latin typeface="+mn-ea"/>
              </a:rPr>
              <a:t>.</a:t>
            </a:r>
            <a:endParaRPr lang="ko-KR" altLang="en-US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BD988-6FAF-9547-A320-E25C4CFDB00C}"/>
              </a:ext>
            </a:extLst>
          </p:cNvPr>
          <p:cNvSpPr txBox="1"/>
          <p:nvPr/>
        </p:nvSpPr>
        <p:spPr>
          <a:xfrm>
            <a:off x="1541221" y="3033446"/>
            <a:ext cx="6806869" cy="414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오픈뱅킹으로 </a:t>
            </a:r>
            <a:r>
              <a:rPr lang="ko-KR" altLang="ko-KR" sz="1600" dirty="0">
                <a:latin typeface="+mn-ea"/>
              </a:rPr>
              <a:t>전 금융기관 통합조회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ko-KR" sz="1600" dirty="0">
                <a:latin typeface="+mn-ea"/>
              </a:rPr>
              <a:t>통합거래 가능</a:t>
            </a:r>
            <a:r>
              <a:rPr lang="ko-KR" altLang="en-US" sz="1600" dirty="0">
                <a:latin typeface="+mn-ea"/>
              </a:rPr>
              <a:t>함</a:t>
            </a:r>
            <a:r>
              <a:rPr lang="en-US" altLang="ko-KR" sz="1600" dirty="0">
                <a:latin typeface="+mn-ea"/>
              </a:rPr>
              <a:t>.</a:t>
            </a:r>
            <a:r>
              <a:rPr lang="ko-KR" altLang="ko-KR" sz="1600" dirty="0">
                <a:latin typeface="+mn-ea"/>
              </a:rPr>
              <a:t> 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8D76836-F729-CCBB-6CD0-BA1EE1C2A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69209" y="6370232"/>
            <a:ext cx="2057400" cy="365125"/>
          </a:xfrm>
        </p:spPr>
        <p:txBody>
          <a:bodyPr/>
          <a:lstStyle/>
          <a:p>
            <a:fld id="{B050D6A7-2E94-4498-BBB7-1E4081017251}" type="slidenum">
              <a:rPr lang="ko-KR" altLang="en-US" smtClean="0"/>
              <a:t>6</a:t>
            </a:fld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186898-FFCD-F05F-7325-3DA959389E7C}"/>
              </a:ext>
            </a:extLst>
          </p:cNvPr>
          <p:cNvSpPr txBox="1"/>
          <p:nvPr/>
        </p:nvSpPr>
        <p:spPr>
          <a:xfrm>
            <a:off x="1049568" y="1095241"/>
            <a:ext cx="7215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hlinkClick r:id="rId2"/>
              </a:rPr>
              <a:t>휴대폰 속 신분증 사진 </a:t>
            </a:r>
            <a:r>
              <a:rPr lang="ko-KR" altLang="en-US" sz="2000" dirty="0" err="1">
                <a:hlinkClick r:id="rId2"/>
              </a:rPr>
              <a:t>독됐다</a:t>
            </a:r>
            <a:r>
              <a:rPr lang="en-US" altLang="ko-KR" sz="2000" dirty="0">
                <a:hlinkClick r:id="rId2"/>
              </a:rPr>
              <a:t>…</a:t>
            </a:r>
            <a:r>
              <a:rPr lang="ko-KR" altLang="en-US" sz="2000" dirty="0">
                <a:hlinkClick r:id="rId2"/>
              </a:rPr>
              <a:t>단 </a:t>
            </a:r>
            <a:r>
              <a:rPr lang="en-US" altLang="ko-KR" sz="2000" dirty="0">
                <a:hlinkClick r:id="rId2"/>
              </a:rPr>
              <a:t>20</a:t>
            </a:r>
            <a:r>
              <a:rPr lang="ko-KR" altLang="en-US" sz="2000" dirty="0">
                <a:hlinkClick r:id="rId2"/>
              </a:rPr>
              <a:t>분 만에 </a:t>
            </a:r>
            <a:r>
              <a:rPr lang="en-US" altLang="ko-KR" sz="2000" dirty="0">
                <a:hlinkClick r:id="rId2"/>
              </a:rPr>
              <a:t>5000</a:t>
            </a:r>
            <a:r>
              <a:rPr lang="ko-KR" altLang="en-US" sz="2000" dirty="0">
                <a:hlinkClick r:id="rId2"/>
              </a:rPr>
              <a:t>만원 털려</a:t>
            </a:r>
            <a:endParaRPr lang="ko-KR" altLang="en-US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02745D-6964-2750-BB6B-6DA253A73867}"/>
              </a:ext>
            </a:extLst>
          </p:cNvPr>
          <p:cNvSpPr txBox="1"/>
          <p:nvPr/>
        </p:nvSpPr>
        <p:spPr>
          <a:xfrm>
            <a:off x="1049568" y="4015409"/>
            <a:ext cx="71482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kern="100" dirty="0"/>
              <a:t>신분증 사진 위조 용이함</a:t>
            </a:r>
            <a:endParaRPr lang="ko-KR" altLang="ko-KR" sz="2000" b="1" kern="1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BDB9FB-CCE8-9FD2-F8BD-9D4A1938F5D5}"/>
              </a:ext>
            </a:extLst>
          </p:cNvPr>
          <p:cNvSpPr txBox="1"/>
          <p:nvPr/>
        </p:nvSpPr>
        <p:spPr>
          <a:xfrm>
            <a:off x="1535922" y="4407188"/>
            <a:ext cx="6806869" cy="7907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0" i="0" dirty="0">
                <a:solidFill>
                  <a:srgbClr val="070915"/>
                </a:solidFill>
                <a:effectLst/>
                <a:highlight>
                  <a:srgbClr val="FFFFFF"/>
                </a:highlight>
                <a:latin typeface="Noto Sans CJK KR"/>
              </a:rPr>
              <a:t>인스타에서 </a:t>
            </a:r>
            <a:r>
              <a:rPr lang="en-US" altLang="ko-KR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“</a:t>
            </a:r>
            <a:r>
              <a:rPr lang="en-US" altLang="ko-KR" sz="1600" b="0" i="0" dirty="0">
                <a:solidFill>
                  <a:srgbClr val="070915"/>
                </a:solidFill>
                <a:effectLst/>
                <a:highlight>
                  <a:srgbClr val="FFFFFF"/>
                </a:highlight>
                <a:latin typeface="Noto Sans CJK KR"/>
              </a:rPr>
              <a:t>#</a:t>
            </a:r>
            <a:r>
              <a:rPr lang="ko-KR" altLang="en-US" sz="1600" b="0" i="0" dirty="0">
                <a:solidFill>
                  <a:srgbClr val="070915"/>
                </a:solidFill>
                <a:effectLst/>
                <a:highlight>
                  <a:srgbClr val="FFFFFF"/>
                </a:highlight>
                <a:latin typeface="Noto Sans CJK KR"/>
              </a:rPr>
              <a:t>위조</a:t>
            </a:r>
            <a:r>
              <a:rPr lang="en-US" altLang="ko-KR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”</a:t>
            </a:r>
            <a:r>
              <a:rPr lang="en-US" altLang="ko-KR" sz="1600" b="0" i="0" dirty="0">
                <a:solidFill>
                  <a:srgbClr val="070915"/>
                </a:solidFill>
                <a:effectLst/>
                <a:highlight>
                  <a:srgbClr val="FFFFFF"/>
                </a:highlight>
                <a:latin typeface="Noto Sans CJK KR"/>
              </a:rPr>
              <a:t> </a:t>
            </a:r>
            <a:r>
              <a:rPr lang="ko-KR" altLang="en-US" sz="1600" b="0" i="0" dirty="0">
                <a:solidFill>
                  <a:srgbClr val="070915"/>
                </a:solidFill>
                <a:effectLst/>
                <a:highlight>
                  <a:srgbClr val="FFFFFF"/>
                </a:highlight>
                <a:latin typeface="Noto Sans CJK KR"/>
              </a:rPr>
              <a:t>검색하면 </a:t>
            </a:r>
            <a:r>
              <a:rPr lang="en-US" altLang="ko-KR" sz="1600" b="0" i="0" dirty="0">
                <a:solidFill>
                  <a:srgbClr val="070915"/>
                </a:solidFill>
                <a:effectLst/>
                <a:highlight>
                  <a:srgbClr val="FFFFFF"/>
                </a:highlight>
                <a:latin typeface="Noto Sans CJK KR"/>
              </a:rPr>
              <a:t>“</a:t>
            </a:r>
            <a:r>
              <a:rPr lang="ko-KR" altLang="en-US" sz="1600" b="0" i="0" dirty="0">
                <a:solidFill>
                  <a:srgbClr val="070915"/>
                </a:solidFill>
                <a:effectLst/>
                <a:highlight>
                  <a:srgbClr val="FFFFFF"/>
                </a:highlight>
                <a:latin typeface="Noto Sans CJK KR"/>
              </a:rPr>
              <a:t>대리제작 전문점</a:t>
            </a:r>
            <a:r>
              <a:rPr lang="en-US" altLang="ko-KR" sz="1600" b="0" i="0" dirty="0">
                <a:solidFill>
                  <a:srgbClr val="070915"/>
                </a:solidFill>
                <a:effectLst/>
                <a:highlight>
                  <a:srgbClr val="FFFFFF"/>
                </a:highlight>
                <a:latin typeface="Noto Sans CJK KR"/>
              </a:rPr>
              <a:t>”,  “</a:t>
            </a:r>
            <a:r>
              <a:rPr lang="ko-KR" altLang="en-US" sz="1600" b="0" i="0" dirty="0">
                <a:solidFill>
                  <a:srgbClr val="070915"/>
                </a:solidFill>
                <a:effectLst/>
                <a:highlight>
                  <a:srgbClr val="FFFFFF"/>
                </a:highlight>
                <a:latin typeface="Noto Sans CJK KR"/>
              </a:rPr>
              <a:t>이미지 제작</a:t>
            </a:r>
            <a:r>
              <a:rPr lang="en-US" altLang="ko-KR" sz="1600" b="0" i="0" dirty="0">
                <a:solidFill>
                  <a:srgbClr val="070915"/>
                </a:solidFill>
                <a:effectLst/>
                <a:highlight>
                  <a:srgbClr val="FFFFFF"/>
                </a:highlight>
                <a:latin typeface="Noto Sans CJK KR"/>
              </a:rPr>
              <a:t>”</a:t>
            </a:r>
            <a:r>
              <a:rPr lang="ko-KR" altLang="en-US" sz="1600" b="0" i="0" dirty="0">
                <a:solidFill>
                  <a:srgbClr val="070915"/>
                </a:solidFill>
                <a:effectLst/>
                <a:highlight>
                  <a:srgbClr val="FFFFFF"/>
                </a:highlight>
                <a:latin typeface="Noto Sans CJK KR"/>
              </a:rPr>
              <a:t> 등 광고 다수 출력됨</a:t>
            </a:r>
            <a:r>
              <a:rPr lang="en-US" altLang="ko-KR" sz="1600" b="0" i="0" dirty="0">
                <a:solidFill>
                  <a:srgbClr val="070915"/>
                </a:solidFill>
                <a:effectLst/>
                <a:highlight>
                  <a:srgbClr val="FFFFFF"/>
                </a:highlight>
                <a:latin typeface="Noto Sans CJK KR"/>
              </a:rPr>
              <a:t>.</a:t>
            </a:r>
            <a:endParaRPr lang="ko-KR" altLang="en-US" sz="1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18EFC9F-7D99-45F8-4C72-6830C117067F}"/>
              </a:ext>
            </a:extLst>
          </p:cNvPr>
          <p:cNvSpPr txBox="1"/>
          <p:nvPr/>
        </p:nvSpPr>
        <p:spPr>
          <a:xfrm>
            <a:off x="1535922" y="5213649"/>
            <a:ext cx="6806869" cy="7907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위조 주민등록증을</a:t>
            </a:r>
            <a:r>
              <a:rPr lang="en-US" altLang="ko-KR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, </a:t>
            </a:r>
            <a:r>
              <a:rPr lang="ko-KR" altLang="en-US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사진으로 받으면 </a:t>
            </a:r>
            <a:r>
              <a:rPr lang="en-US" altLang="ko-KR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20</a:t>
            </a:r>
            <a:r>
              <a:rPr lang="ko-KR" altLang="en-US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만원</a:t>
            </a:r>
            <a:r>
              <a:rPr lang="en-US" altLang="ko-KR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, </a:t>
            </a:r>
            <a:r>
              <a:rPr lang="ko-KR" altLang="en-US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실물로 받으면 </a:t>
            </a:r>
            <a:r>
              <a:rPr lang="en-US" altLang="ko-KR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90</a:t>
            </a:r>
            <a:r>
              <a:rPr lang="ko-KR" altLang="en-US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만원</a:t>
            </a:r>
            <a:r>
              <a:rPr lang="en-US" altLang="ko-KR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, </a:t>
            </a:r>
            <a:r>
              <a:rPr lang="ko-KR" altLang="en-US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홀로그램 추가하면 </a:t>
            </a:r>
            <a:r>
              <a:rPr lang="en-US" altLang="ko-KR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120</a:t>
            </a:r>
            <a:r>
              <a:rPr lang="ko-KR" altLang="en-US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만원</a:t>
            </a:r>
            <a:r>
              <a:rPr lang="en-US" altLang="ko-KR" sz="1600" dirty="0">
                <a:solidFill>
                  <a:srgbClr val="070915"/>
                </a:solidFill>
                <a:highlight>
                  <a:srgbClr val="FFFFFF"/>
                </a:highlight>
                <a:latin typeface="Noto Sans CJK KR"/>
              </a:rPr>
              <a:t>  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664891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DE25E159-BB18-87AF-C095-E3EBAED11241}"/>
              </a:ext>
            </a:extLst>
          </p:cNvPr>
          <p:cNvSpPr/>
          <p:nvPr/>
        </p:nvSpPr>
        <p:spPr>
          <a:xfrm>
            <a:off x="0" y="-1"/>
            <a:ext cx="9144000" cy="432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kern="100" dirty="0">
                <a:solidFill>
                  <a:schemeClr val="bg1"/>
                </a:solidFill>
                <a:latin typeface="+mn-ea"/>
              </a:rPr>
              <a:t>현재의 문제점</a:t>
            </a:r>
            <a:r>
              <a:rPr lang="en-US" altLang="ko-KR" sz="2000" b="1" kern="100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000" b="1" dirty="0">
                <a:latin typeface="+mn-ea"/>
              </a:rPr>
              <a:t>대기업 회장들도 타겟</a:t>
            </a:r>
            <a:endParaRPr lang="ko-KR" altLang="ko-KR" sz="2000" b="1" dirty="0">
              <a:latin typeface="+mn-e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410D28-F15F-EA13-544D-56051547CF7C}"/>
              </a:ext>
            </a:extLst>
          </p:cNvPr>
          <p:cNvSpPr txBox="1"/>
          <p:nvPr/>
        </p:nvSpPr>
        <p:spPr>
          <a:xfrm>
            <a:off x="26774" y="456563"/>
            <a:ext cx="8871319" cy="503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150000"/>
              </a:lnSpc>
            </a:pPr>
            <a:r>
              <a:rPr lang="en-US" altLang="ko-KR" sz="20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</a:t>
            </a:r>
            <a:r>
              <a:rPr lang="ko-KR" altLang="en-US" sz="20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단독</a:t>
            </a:r>
            <a:r>
              <a:rPr lang="en-US" altLang="ko-KR" sz="20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]</a:t>
            </a:r>
            <a:r>
              <a:rPr lang="ko-KR" altLang="en-US" sz="2000" b="1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뚫린 알뜰폰</a:t>
            </a:r>
            <a:r>
              <a:rPr lang="en-US" altLang="ko-KR" sz="2000" b="1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… </a:t>
            </a:r>
            <a:r>
              <a:rPr lang="ko-KR" altLang="en-US" sz="2000" b="1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기업 회장도 타깃이 됐다 </a:t>
            </a:r>
            <a:r>
              <a:rPr lang="en-US" altLang="ko-KR" sz="2000" b="1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| </a:t>
            </a:r>
            <a:r>
              <a:rPr lang="ko-KR" altLang="en-US" sz="2000" b="1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서울신문 </a:t>
            </a:r>
            <a:r>
              <a:rPr lang="en-US" altLang="ko-KR" sz="20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(seoul.co.kr)</a:t>
            </a:r>
            <a:endParaRPr lang="en-US" altLang="ko-KR" sz="2000" dirty="0">
              <a:solidFill>
                <a:srgbClr val="0070C0"/>
              </a:solidFill>
            </a:endParaRPr>
          </a:p>
        </p:txBody>
      </p:sp>
      <p:sp>
        <p:nvSpPr>
          <p:cNvPr id="2" name="슬라이드 번호 개체 틀 3">
            <a:extLst>
              <a:ext uri="{FF2B5EF4-FFF2-40B4-BE49-F238E27FC236}">
                <a16:creationId xmlns:a16="http://schemas.microsoft.com/office/drawing/2014/main" id="{BF0BD5CF-D2B1-1CF8-74BF-0E4D43F24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1156" y="6235062"/>
            <a:ext cx="2057400" cy="365125"/>
          </a:xfrm>
        </p:spPr>
        <p:txBody>
          <a:bodyPr/>
          <a:lstStyle/>
          <a:p>
            <a:fld id="{B050D6A7-2E94-4498-BBB7-1E4081017251}" type="slidenum">
              <a:rPr lang="ko-KR" altLang="en-US" smtClean="0"/>
              <a:t>7</a:t>
            </a:fld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7C1375-0774-CB0C-105D-3EDDDF619B0E}"/>
              </a:ext>
            </a:extLst>
          </p:cNvPr>
          <p:cNvSpPr txBox="1"/>
          <p:nvPr/>
        </p:nvSpPr>
        <p:spPr>
          <a:xfrm>
            <a:off x="552026" y="1830134"/>
            <a:ext cx="8856000" cy="421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/>
              <a:t>2023.</a:t>
            </a:r>
            <a:r>
              <a:rPr lang="ko-KR" altLang="en-US" sz="1600" dirty="0"/>
              <a:t> </a:t>
            </a:r>
            <a:r>
              <a:rPr lang="en-US" altLang="ko-KR" sz="1600" dirty="0"/>
              <a:t>10. 16</a:t>
            </a:r>
            <a:r>
              <a:rPr lang="ko-KR" altLang="en-US" sz="1600" dirty="0"/>
              <a:t>일부터 </a:t>
            </a:r>
            <a:r>
              <a:rPr lang="en-US" altLang="ko-KR" sz="1600" dirty="0"/>
              <a:t>3</a:t>
            </a:r>
            <a:r>
              <a:rPr lang="ko-KR" altLang="en-US" sz="1600" dirty="0"/>
              <a:t>일간 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주식계좌에서 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25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억 상당 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E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사 주식 매도</a:t>
            </a:r>
            <a:endParaRPr lang="ko-KR" altLang="en-US" sz="1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0A459B-83A6-A2A5-EC70-EC88D5FBBB1E}"/>
              </a:ext>
            </a:extLst>
          </p:cNvPr>
          <p:cNvSpPr txBox="1"/>
          <p:nvPr/>
        </p:nvSpPr>
        <p:spPr>
          <a:xfrm>
            <a:off x="537449" y="2221078"/>
            <a:ext cx="8856000" cy="421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그는 같은 해 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5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월부터 수감 중</a:t>
            </a:r>
            <a:endParaRPr lang="ko-KR" altLang="en-US" sz="1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2E6A7A-4F1D-B43E-B5BB-A74571ED7EDC}"/>
              </a:ext>
            </a:extLst>
          </p:cNvPr>
          <p:cNvSpPr txBox="1"/>
          <p:nvPr/>
        </p:nvSpPr>
        <p:spPr>
          <a:xfrm>
            <a:off x="245907" y="1494265"/>
            <a:ext cx="3852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444444"/>
                </a:solidFill>
                <a:latin typeface="Pretendard"/>
              </a:rPr>
              <a:t>에코프로 </a:t>
            </a:r>
            <a:r>
              <a:rPr lang="ko-KR" altLang="en-US" b="1" dirty="0" err="1">
                <a:solidFill>
                  <a:srgbClr val="444444"/>
                </a:solidFill>
                <a:latin typeface="Pretendard"/>
              </a:rPr>
              <a:t>이동채</a:t>
            </a:r>
            <a:r>
              <a:rPr lang="en-US" altLang="ko-KR" b="1" dirty="0">
                <a:solidFill>
                  <a:srgbClr val="444444"/>
                </a:solidFill>
                <a:latin typeface="Pretendard"/>
              </a:rPr>
              <a:t>(65) </a:t>
            </a:r>
            <a:r>
              <a:rPr lang="ko-KR" altLang="en-US" b="1" dirty="0">
                <a:solidFill>
                  <a:srgbClr val="444444"/>
                </a:solidFill>
                <a:latin typeface="Pretendard"/>
              </a:rPr>
              <a:t>전 회장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B2C3F5D-46BA-6171-AC99-E2E26F070A9E}"/>
              </a:ext>
            </a:extLst>
          </p:cNvPr>
          <p:cNvSpPr txBox="1"/>
          <p:nvPr/>
        </p:nvSpPr>
        <p:spPr>
          <a:xfrm>
            <a:off x="183624" y="3118122"/>
            <a:ext cx="3852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444444"/>
                </a:solidFill>
                <a:latin typeface="Pretendard"/>
              </a:rPr>
              <a:t>대기업 </a:t>
            </a:r>
            <a:r>
              <a:rPr lang="en-US" altLang="ko-KR" b="1" dirty="0">
                <a:solidFill>
                  <a:srgbClr val="444444"/>
                </a:solidFill>
                <a:latin typeface="Pretendard"/>
              </a:rPr>
              <a:t>A </a:t>
            </a:r>
            <a:r>
              <a:rPr lang="ko-KR" altLang="en-US" b="1" dirty="0">
                <a:solidFill>
                  <a:srgbClr val="444444"/>
                </a:solidFill>
                <a:latin typeface="Pretendard"/>
              </a:rPr>
              <a:t>회장</a:t>
            </a:r>
            <a:endParaRPr lang="ko-KR" altLang="en-US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8DB4EDA-A0A4-A790-7D23-CC40799231CC}"/>
              </a:ext>
            </a:extLst>
          </p:cNvPr>
          <p:cNvSpPr txBox="1"/>
          <p:nvPr/>
        </p:nvSpPr>
        <p:spPr>
          <a:xfrm>
            <a:off x="588391" y="3442921"/>
            <a:ext cx="8928000" cy="421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24. 2.17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일 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‘A 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회장이 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25</a:t>
            </a:r>
            <a:r>
              <a:rPr lang="ko-KR" altLang="en-US" sz="1600" b="0" i="0" dirty="0" err="1">
                <a:solidFill>
                  <a:srgbClr val="444444"/>
                </a:solidFill>
                <a:effectLst/>
                <a:latin typeface="Pretendard"/>
              </a:rPr>
              <a:t>년전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 사용하던 신분증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’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 도용해 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A 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회장 명의로 알뜰폰 개통</a:t>
            </a:r>
            <a:endParaRPr lang="ko-KR" altLang="en-US" sz="1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EF88C05-A50B-47BC-6837-2A9483B9AD28}"/>
              </a:ext>
            </a:extLst>
          </p:cNvPr>
          <p:cNvSpPr txBox="1"/>
          <p:nvPr/>
        </p:nvSpPr>
        <p:spPr>
          <a:xfrm>
            <a:off x="616217" y="3844445"/>
            <a:ext cx="8928000" cy="421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0" i="0" dirty="0" err="1">
                <a:solidFill>
                  <a:srgbClr val="444444"/>
                </a:solidFill>
                <a:effectLst/>
                <a:latin typeface="Pretendard"/>
              </a:rPr>
              <a:t>알뜰폰으로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 증권사 신규 계좌 개설하고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, </a:t>
            </a:r>
            <a:r>
              <a:rPr lang="ko-KR" altLang="en-US" sz="1600" dirty="0" err="1">
                <a:solidFill>
                  <a:srgbClr val="444444"/>
                </a:solidFill>
                <a:latin typeface="Pretendard"/>
              </a:rPr>
              <a:t>오픈뱅킹</a:t>
            </a:r>
            <a:r>
              <a:rPr lang="ko-KR" altLang="en-US" sz="1600" dirty="0">
                <a:solidFill>
                  <a:srgbClr val="444444"/>
                </a:solidFill>
                <a:latin typeface="Pretendard"/>
              </a:rPr>
              <a:t> 이용해 다른 보유 계좌 모두 찾아</a:t>
            </a:r>
            <a:endParaRPr lang="en-US" altLang="ko-KR" sz="1600" dirty="0">
              <a:solidFill>
                <a:srgbClr val="444444"/>
              </a:solidFill>
              <a:latin typeface="Pretendard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12AFF8-84CF-6263-9080-C5B16A3814BD}"/>
              </a:ext>
            </a:extLst>
          </p:cNvPr>
          <p:cNvSpPr txBox="1"/>
          <p:nvPr/>
        </p:nvSpPr>
        <p:spPr>
          <a:xfrm>
            <a:off x="645379" y="4342745"/>
            <a:ext cx="8093104" cy="790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2024.2.19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일</a:t>
            </a:r>
            <a:r>
              <a:rPr lang="en-US" altLang="ko-KR" sz="1600" dirty="0">
                <a:solidFill>
                  <a:srgbClr val="444444"/>
                </a:solidFill>
                <a:latin typeface="Pretendard"/>
              </a:rPr>
              <a:t> 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A 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회장 </a:t>
            </a:r>
            <a:r>
              <a:rPr lang="ko-KR" altLang="en-US" sz="1600" b="0" i="0" dirty="0" err="1">
                <a:solidFill>
                  <a:srgbClr val="444444"/>
                </a:solidFill>
                <a:effectLst/>
                <a:latin typeface="Pretendard"/>
              </a:rPr>
              <a:t>법인폰으로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 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, 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평소와 다른 사이트에서 회장 명의의 인증서 발급됐다는 알림 잇달아 수신되며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,  </a:t>
            </a:r>
            <a:r>
              <a:rPr lang="ko-KR" altLang="en-US" sz="1600" b="0" i="0" dirty="0">
                <a:solidFill>
                  <a:srgbClr val="444444"/>
                </a:solidFill>
                <a:effectLst/>
                <a:latin typeface="Pretendard"/>
              </a:rPr>
              <a:t>비서실이 금융범죄 발생 사실 인지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Pretendar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174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3" grpId="0"/>
      <p:bldP spid="14" grpId="0"/>
      <p:bldP spid="16" grpId="0"/>
      <p:bldP spid="6" grpId="0"/>
    </p:bld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731AED"/>
        </a:solidFill>
        <a:ln w="9525" cap="flat" cmpd="sng" algn="ctr">
          <a:noFill/>
          <a:prstDash val="solid"/>
          <a:miter lim="800000"/>
        </a:ln>
        <a:effectLst/>
      </a:spPr>
      <a:bodyPr lIns="33231" rIns="33231" rtlCol="0" anchor="ctr"/>
      <a:lstStyle>
        <a:defPPr algn="ctr">
          <a:lnSpc>
            <a:spcPct val="125000"/>
          </a:lnSpc>
          <a:spcBef>
            <a:spcPts val="554"/>
          </a:spcBef>
          <a:spcAft>
            <a:spcPts val="369"/>
          </a:spcAft>
          <a:defRPr sz="1600" b="1" kern="0" dirty="0">
            <a:solidFill>
              <a:prstClr val="white"/>
            </a:solidFill>
            <a:latin typeface="맑은 고딕" panose="020F0502020204030204"/>
          </a:defRPr>
        </a:defPPr>
      </a:lstStyle>
    </a:spDef>
    <a:lnDef>
      <a:spPr>
        <a:ln w="25400">
          <a:solidFill>
            <a:schemeClr val="tx1"/>
          </a:solidFill>
          <a:prstDash val="solid"/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178342</TotalTime>
  <Words>686</Words>
  <Application>Microsoft Office PowerPoint</Application>
  <PresentationFormat>화면 슬라이드 쇼(4:3)</PresentationFormat>
  <Paragraphs>69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Noto Sans CJK KR</vt:lpstr>
      <vt:lpstr>Pretendard</vt:lpstr>
      <vt:lpstr>맑은 고딕</vt:lpstr>
      <vt:lpstr>바탕체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현준 조</dc:creator>
  <cp:lastModifiedBy>pokaz</cp:lastModifiedBy>
  <cp:revision>13730</cp:revision>
  <cp:lastPrinted>2025-04-14T03:57:28Z</cp:lastPrinted>
  <dcterms:created xsi:type="dcterms:W3CDTF">2019-02-25T01:41:03Z</dcterms:created>
  <dcterms:modified xsi:type="dcterms:W3CDTF">2025-06-24T06:15:50Z</dcterms:modified>
</cp:coreProperties>
</file>