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</p:sldIdLst>
  <p:sldSz cx="9906000" cy="6858000" type="A4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2" autoAdjust="0"/>
    <p:restoredTop sz="94660"/>
  </p:normalViewPr>
  <p:slideViewPr>
    <p:cSldViewPr snapToGrid="0">
      <p:cViewPr>
        <p:scale>
          <a:sx n="75" d="100"/>
          <a:sy n="75" d="100"/>
        </p:scale>
        <p:origin x="614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0F0B2-DC44-4D7F-B9BC-23EB46679998}" type="datetimeFigureOut">
              <a:rPr lang="ko-KR" altLang="en-US" smtClean="0"/>
              <a:t>2022-12-20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5F6E0-E4C1-4D32-8605-C37E4FBD9F9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8300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0F0B2-DC44-4D7F-B9BC-23EB46679998}" type="datetimeFigureOut">
              <a:rPr lang="ko-KR" altLang="en-US" smtClean="0"/>
              <a:t>2022-12-20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5F6E0-E4C1-4D32-8605-C37E4FBD9F9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917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0F0B2-DC44-4D7F-B9BC-23EB46679998}" type="datetimeFigureOut">
              <a:rPr lang="ko-KR" altLang="en-US" smtClean="0"/>
              <a:t>2022-12-20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5F6E0-E4C1-4D32-8605-C37E4FBD9F9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211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0F0B2-DC44-4D7F-B9BC-23EB46679998}" type="datetimeFigureOut">
              <a:rPr lang="ko-KR" altLang="en-US" smtClean="0"/>
              <a:t>2022-12-20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5F6E0-E4C1-4D32-8605-C37E4FBD9F9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22335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0F0B2-DC44-4D7F-B9BC-23EB46679998}" type="datetimeFigureOut">
              <a:rPr lang="ko-KR" altLang="en-US" smtClean="0"/>
              <a:t>2022-12-20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5F6E0-E4C1-4D32-8605-C37E4FBD9F9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00009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0F0B2-DC44-4D7F-B9BC-23EB46679998}" type="datetimeFigureOut">
              <a:rPr lang="ko-KR" altLang="en-US" smtClean="0"/>
              <a:t>2022-12-20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5F6E0-E4C1-4D32-8605-C37E4FBD9F9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36613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0F0B2-DC44-4D7F-B9BC-23EB46679998}" type="datetimeFigureOut">
              <a:rPr lang="ko-KR" altLang="en-US" smtClean="0"/>
              <a:t>2022-12-20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5F6E0-E4C1-4D32-8605-C37E4FBD9F9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09619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0F0B2-DC44-4D7F-B9BC-23EB46679998}" type="datetimeFigureOut">
              <a:rPr lang="ko-KR" altLang="en-US" smtClean="0"/>
              <a:t>2022-12-20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5F6E0-E4C1-4D32-8605-C37E4FBD9F9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17300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0F0B2-DC44-4D7F-B9BC-23EB46679998}" type="datetimeFigureOut">
              <a:rPr lang="ko-KR" altLang="en-US" smtClean="0"/>
              <a:t>2022-12-20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5F6E0-E4C1-4D32-8605-C37E4FBD9F9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67812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0F0B2-DC44-4D7F-B9BC-23EB46679998}" type="datetimeFigureOut">
              <a:rPr lang="ko-KR" altLang="en-US" smtClean="0"/>
              <a:t>2022-12-20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5F6E0-E4C1-4D32-8605-C37E4FBD9F9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54120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0F0B2-DC44-4D7F-B9BC-23EB46679998}" type="datetimeFigureOut">
              <a:rPr lang="ko-KR" altLang="en-US" smtClean="0"/>
              <a:t>2022-12-20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5F6E0-E4C1-4D32-8605-C37E4FBD9F9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1692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C0F0B2-DC44-4D7F-B9BC-23EB46679998}" type="datetimeFigureOut">
              <a:rPr lang="ko-KR" altLang="en-US" smtClean="0"/>
              <a:t>2022-12-20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F5F6E0-E4C1-4D32-8605-C37E4FBD9F9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6930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1D8CFEBF-8F9F-B8FE-9008-156FA96AD8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1009650"/>
            <a:ext cx="4953000" cy="584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9B9D223-5D08-A972-9FB0-84039B20A568}"/>
              </a:ext>
            </a:extLst>
          </p:cNvPr>
          <p:cNvSpPr txBox="1"/>
          <p:nvPr/>
        </p:nvSpPr>
        <p:spPr>
          <a:xfrm>
            <a:off x="0" y="1117670"/>
            <a:ext cx="4953000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b="0" i="0">
                <a:solidFill>
                  <a:srgbClr val="333333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서울 영등포구 한강변인 당산동 </a:t>
            </a:r>
            <a:r>
              <a:rPr lang="en-US" altLang="ko-KR" b="0" i="0">
                <a:solidFill>
                  <a:srgbClr val="333333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6</a:t>
            </a:r>
            <a:r>
              <a:rPr lang="ko-KR" altLang="en-US" b="0" i="0">
                <a:solidFill>
                  <a:srgbClr val="333333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가 노후주택 밀집지가 지난 달 </a:t>
            </a:r>
            <a:r>
              <a:rPr lang="en-US" altLang="ko-KR" b="0" i="0">
                <a:solidFill>
                  <a:srgbClr val="333333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28</a:t>
            </a:r>
            <a:r>
              <a:rPr lang="ko-KR" altLang="en-US" b="0" i="0">
                <a:solidFill>
                  <a:srgbClr val="333333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일 신속통합기획 사업 </a:t>
            </a:r>
            <a:r>
              <a:rPr lang="en-US" altLang="ko-KR" b="0" i="0">
                <a:solidFill>
                  <a:srgbClr val="333333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b="0" i="0">
                <a:solidFill>
                  <a:srgbClr val="333333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차 후보지로 뽑혔다</a:t>
            </a:r>
            <a:r>
              <a:rPr lang="en-US" altLang="ko-KR" b="0" i="0">
                <a:solidFill>
                  <a:srgbClr val="333333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b="0" i="0">
                <a:solidFill>
                  <a:srgbClr val="333333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이 사업지는 한강변에 서울지하철 </a:t>
            </a:r>
            <a:r>
              <a:rPr lang="en-US" altLang="ko-KR" b="0" i="0">
                <a:solidFill>
                  <a:srgbClr val="333333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2·9</a:t>
            </a:r>
            <a:r>
              <a:rPr lang="ko-KR" altLang="en-US" b="0" i="0">
                <a:solidFill>
                  <a:srgbClr val="333333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호선 당산역이 사업지 경계에서 </a:t>
            </a:r>
            <a:r>
              <a:rPr lang="en-US" altLang="ko-KR" b="0" i="0">
                <a:solidFill>
                  <a:srgbClr val="333333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50m </a:t>
            </a:r>
            <a:r>
              <a:rPr lang="ko-KR" altLang="en-US" b="0" i="0">
                <a:solidFill>
                  <a:srgbClr val="333333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거리로 가까운 역세권으로 이번 후보지들 중 여의도</a:t>
            </a:r>
            <a:r>
              <a:rPr lang="en-US" altLang="ko-KR" b="0" i="0">
                <a:solidFill>
                  <a:srgbClr val="333333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0" i="0">
                <a:solidFill>
                  <a:srgbClr val="333333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강남 등 업무지구 접근성이 우수한 곳으로 꼽힌다</a:t>
            </a:r>
            <a:r>
              <a:rPr lang="en-US" altLang="ko-KR" b="0" i="0">
                <a:solidFill>
                  <a:srgbClr val="333333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b="0" i="0">
                <a:solidFill>
                  <a:srgbClr val="333333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시는 이 일대 </a:t>
            </a:r>
            <a:r>
              <a:rPr lang="en-US" altLang="ko-KR" b="0" i="0">
                <a:solidFill>
                  <a:srgbClr val="333333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b="0" i="0">
                <a:solidFill>
                  <a:srgbClr val="333333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만</a:t>
            </a:r>
            <a:r>
              <a:rPr lang="en-US" altLang="ko-KR" b="0" i="0">
                <a:solidFill>
                  <a:srgbClr val="333333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1299㎡ </a:t>
            </a:r>
            <a:r>
              <a:rPr lang="ko-KR" altLang="en-US" b="0" i="0">
                <a:solidFill>
                  <a:srgbClr val="333333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땅에 </a:t>
            </a:r>
            <a:r>
              <a:rPr lang="en-US" altLang="ko-KR" b="0" i="0">
                <a:solidFill>
                  <a:srgbClr val="333333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626</a:t>
            </a:r>
            <a:r>
              <a:rPr lang="ko-KR" altLang="en-US" b="0" i="0">
                <a:solidFill>
                  <a:srgbClr val="333333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가구 규모 새 아파트를 짓는다는 계획이다</a:t>
            </a:r>
            <a:r>
              <a:rPr lang="en-US" altLang="ko-KR" b="0" i="0">
                <a:solidFill>
                  <a:srgbClr val="333333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b="0" i="0">
                <a:solidFill>
                  <a:srgbClr val="333333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토지등소유자는 총 </a:t>
            </a:r>
            <a:r>
              <a:rPr lang="en-US" altLang="ko-KR" b="0" i="0">
                <a:solidFill>
                  <a:srgbClr val="333333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280</a:t>
            </a:r>
            <a:r>
              <a:rPr lang="ko-KR" altLang="en-US" b="0" i="0">
                <a:solidFill>
                  <a:srgbClr val="333333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여 명이다</a:t>
            </a:r>
            <a:r>
              <a:rPr lang="en-US" altLang="ko-KR" b="0" i="0">
                <a:solidFill>
                  <a:srgbClr val="333333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br>
              <a:rPr lang="ko-KR" altLang="en-US"/>
            </a:br>
            <a:br>
              <a:rPr lang="ko-KR" altLang="en-US"/>
            </a:br>
            <a:r>
              <a:rPr lang="ko-KR" altLang="en-US" b="0" i="0">
                <a:solidFill>
                  <a:srgbClr val="333333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부지 면적은 작은 편이지만 전철 교통망이 우수하고</a:t>
            </a:r>
            <a:r>
              <a:rPr lang="en-US" altLang="ko-KR" b="0" i="0">
                <a:solidFill>
                  <a:srgbClr val="333333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0" i="0">
                <a:solidFill>
                  <a:srgbClr val="333333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토지 소유자 숫자가 많지 않아 후보지들 중 사업성이 좋다는 평가가 나온다</a:t>
            </a:r>
            <a:r>
              <a:rPr lang="en-US" altLang="ko-KR" b="0" i="0">
                <a:solidFill>
                  <a:srgbClr val="333333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b="0" i="0">
                <a:solidFill>
                  <a:srgbClr val="333333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다만</a:t>
            </a:r>
            <a:r>
              <a:rPr lang="en-US" altLang="ko-KR" b="0" i="0">
                <a:solidFill>
                  <a:srgbClr val="333333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0" i="0">
                <a:solidFill>
                  <a:srgbClr val="333333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사업지는 한강변 입지라고는 하지만</a:t>
            </a:r>
            <a:r>
              <a:rPr lang="en-US" altLang="ko-KR" b="0" i="0">
                <a:solidFill>
                  <a:srgbClr val="333333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0" i="0">
                <a:solidFill>
                  <a:srgbClr val="333333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실제 아파트가 들어섰을 때는 대부분의 주택 내부에서 탁 트인 한강 조망은 어려울 것으로 예상된다</a:t>
            </a:r>
            <a:r>
              <a:rPr lang="en-US" altLang="ko-KR" b="0" i="0">
                <a:solidFill>
                  <a:srgbClr val="333333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b="0" i="0">
                <a:solidFill>
                  <a:srgbClr val="333333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사업지 전면에 최고 </a:t>
            </a:r>
            <a:r>
              <a:rPr lang="en-US" altLang="ko-KR" b="0" i="0">
                <a:solidFill>
                  <a:srgbClr val="333333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20</a:t>
            </a:r>
            <a:r>
              <a:rPr lang="ko-KR" altLang="en-US" b="0" i="0">
                <a:solidFill>
                  <a:srgbClr val="333333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층짜리 아파트가 이미 들어섰기 때문이다</a:t>
            </a:r>
            <a:r>
              <a:rPr lang="en-US" altLang="ko-KR" b="0" i="0">
                <a:solidFill>
                  <a:srgbClr val="333333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b="0" i="0">
                <a:solidFill>
                  <a:srgbClr val="333333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게다가 </a:t>
            </a:r>
            <a:r>
              <a:rPr lang="en-US" altLang="ko-KR" b="0" i="0">
                <a:solidFill>
                  <a:srgbClr val="333333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b="0" i="0">
                <a:solidFill>
                  <a:srgbClr val="333333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호선 지상전철 고가가 가까워 전철 소음은 감수해야 하는 입지다</a:t>
            </a:r>
            <a:r>
              <a:rPr lang="en-US" altLang="ko-KR" b="0" i="0">
                <a:solidFill>
                  <a:srgbClr val="333333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26F4810-CA77-E62D-05EA-C84AA8DE8646}"/>
              </a:ext>
            </a:extLst>
          </p:cNvPr>
          <p:cNvSpPr txBox="1"/>
          <p:nvPr/>
        </p:nvSpPr>
        <p:spPr>
          <a:xfrm>
            <a:off x="5080" y="216039"/>
            <a:ext cx="118516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b="0" i="0">
                <a:solidFill>
                  <a:srgbClr val="333333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당산동 </a:t>
            </a:r>
            <a:r>
              <a:rPr lang="en-US" altLang="ko-KR" b="0" i="0">
                <a:solidFill>
                  <a:srgbClr val="333333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6</a:t>
            </a:r>
            <a:r>
              <a:rPr lang="ko-KR" altLang="en-US" b="0" i="0">
                <a:solidFill>
                  <a:srgbClr val="333333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가 신속통합기획 구역의 한계 </a:t>
            </a:r>
            <a:endParaRPr lang="en-US" altLang="ko-KR">
              <a:solidFill>
                <a:srgbClr val="333333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>
                <a:solidFill>
                  <a:srgbClr val="33333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- </a:t>
            </a:r>
            <a:r>
              <a:rPr lang="ko-KR" altLang="en-US">
                <a:solidFill>
                  <a:srgbClr val="33333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지하철 및 한강 접근성은 있으나</a:t>
            </a:r>
            <a:r>
              <a:rPr lang="en-US" altLang="ko-KR">
                <a:solidFill>
                  <a:srgbClr val="33333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>
                <a:solidFill>
                  <a:srgbClr val="33333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개발된 지역에서 한강뷰 제한과 서울 수변 디자인 개선 불가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41752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3605AC86-1ABA-0956-4F38-F9C370CFAD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8253" y="1290637"/>
            <a:ext cx="5715000" cy="427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7096983"/>
      </p:ext>
    </p:extLst>
  </p:cSld>
  <p:clrMapOvr>
    <a:masterClrMapping/>
  </p:clrMapOvr>
</p:sld>
</file>

<file path=ppt/theme/theme1.xml><?xml version="1.0" encoding="utf-8"?>
<a:theme xmlns:a="http://schemas.openxmlformats.org/drawingml/2006/main" name="Default Theme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fault Theme" id="{1C406C30-685F-4132-9A26-55964B5B5B01}" vid="{E518DA7B-1320-4EFF-98A5-E9BC59A8066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3</TotalTime>
  <Words>156</Words>
  <Application>Microsoft Office PowerPoint</Application>
  <PresentationFormat>A4 용지(210x297mm)</PresentationFormat>
  <Paragraphs>3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Arial</vt:lpstr>
      <vt:lpstr>Calibri</vt:lpstr>
      <vt:lpstr>Calibri Light</vt:lpstr>
      <vt:lpstr>Default Theme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유한준(Ryu Hanjoon)_대리_강건재마케팅실</dc:creator>
  <cp:lastModifiedBy>유한준(Ryu Hanjoon)_대리_강건재마케팅실</cp:lastModifiedBy>
  <cp:revision>1</cp:revision>
  <dcterms:created xsi:type="dcterms:W3CDTF">2022-12-19T23:07:59Z</dcterms:created>
  <dcterms:modified xsi:type="dcterms:W3CDTF">2022-12-19T23:11:17Z</dcterms:modified>
</cp:coreProperties>
</file>