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987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551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4177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4498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8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23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26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548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113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312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53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FD12-FE95-4AAB-895E-B8DB2D174982}" type="datetimeFigureOut">
              <a:rPr lang="ko-KR" altLang="en-US" smtClean="0"/>
              <a:t>2020-02-23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0F500-E250-4B94-B262-F12D8C09A3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11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07415" y="1032978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329069" y="1188738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29068" y="2063136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329068" y="2937535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435330" y="1310049"/>
            <a:ext cx="552480" cy="435426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445683" y="2191599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458556" y="3062109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107415" y="4005341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329069" y="4161101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329068" y="5035499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329068" y="5909898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오른쪽 화살표 27"/>
          <p:cNvSpPr/>
          <p:nvPr/>
        </p:nvSpPr>
        <p:spPr>
          <a:xfrm>
            <a:off x="435330" y="4282412"/>
            <a:ext cx="552480" cy="435426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445683" y="516396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458556" y="603447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1550893" y="1066800"/>
            <a:ext cx="81130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</a:t>
            </a:r>
            <a:r>
              <a:rPr lang="ko-KR" altLang="en-US" dirty="0" smtClean="0"/>
              <a:t>적색</a:t>
            </a:r>
            <a:r>
              <a:rPr lang="en-US" altLang="ko-KR" dirty="0" smtClean="0"/>
              <a:t>(      )</a:t>
            </a:r>
            <a:r>
              <a:rPr lang="ko-KR" altLang="en-US" dirty="0" smtClean="0"/>
              <a:t> 점등 시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* </a:t>
            </a:r>
            <a:r>
              <a:rPr lang="ko-KR" altLang="en-US" dirty="0" smtClean="0"/>
              <a:t>우회전 불가능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절대적 정지신호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정지신호 및 </a:t>
            </a:r>
            <a:r>
              <a:rPr lang="ko-KR" altLang="en-US" dirty="0" err="1" smtClean="0"/>
              <a:t>보행자신호</a:t>
            </a:r>
            <a:r>
              <a:rPr lang="ko-KR" altLang="en-US" dirty="0" smtClean="0"/>
              <a:t> 녹색 점등 시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</p:txBody>
      </p:sp>
      <p:sp>
        <p:nvSpPr>
          <p:cNvPr id="32" name="오른쪽 화살표 31"/>
          <p:cNvSpPr/>
          <p:nvPr/>
        </p:nvSpPr>
        <p:spPr>
          <a:xfrm>
            <a:off x="2425494" y="1067236"/>
            <a:ext cx="380459" cy="322729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739153" y="4161101"/>
            <a:ext cx="1028251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</a:t>
            </a:r>
            <a:r>
              <a:rPr lang="ko-KR" altLang="en-US" dirty="0" smtClean="0"/>
              <a:t>적색</a:t>
            </a:r>
            <a:r>
              <a:rPr lang="en-US" altLang="ko-KR" dirty="0" smtClean="0"/>
              <a:t>(      )</a:t>
            </a:r>
            <a:r>
              <a:rPr lang="ko-KR" altLang="en-US" dirty="0" smtClean="0"/>
              <a:t> 점멸 시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* </a:t>
            </a:r>
            <a:r>
              <a:rPr lang="ko-KR" altLang="en-US" dirty="0" smtClean="0"/>
              <a:t>정지 후 우회전 가능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정지신호이나 </a:t>
            </a:r>
            <a:r>
              <a:rPr lang="ko-KR" altLang="en-US" dirty="0" err="1" smtClean="0"/>
              <a:t>보행자신호</a:t>
            </a:r>
            <a:r>
              <a:rPr lang="ko-KR" altLang="en-US" dirty="0" smtClean="0"/>
              <a:t> 적색 점등 및 우회전 후 보행자 신호 녹색 시 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보행자의 안전을 위해 일단정지 후 보행자 유무에 따라 진행 가능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그 외 일단 정지 후 우회전 가능 시</a:t>
            </a:r>
            <a:endParaRPr lang="en-US" altLang="ko-KR" dirty="0" smtClean="0"/>
          </a:p>
        </p:txBody>
      </p:sp>
      <p:sp>
        <p:nvSpPr>
          <p:cNvPr id="34" name="오른쪽 화살표 33"/>
          <p:cNvSpPr/>
          <p:nvPr/>
        </p:nvSpPr>
        <p:spPr>
          <a:xfrm>
            <a:off x="2615723" y="4177396"/>
            <a:ext cx="380459" cy="322729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170329" y="144999"/>
            <a:ext cx="1029148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smtClean="0"/>
              <a:t>★</a:t>
            </a:r>
            <a:r>
              <a:rPr lang="en-US" altLang="ko-KR" sz="2500" dirty="0" smtClean="0"/>
              <a:t>3</a:t>
            </a:r>
            <a:r>
              <a:rPr lang="ko-KR" altLang="en-US" sz="2500" dirty="0" smtClean="0"/>
              <a:t>구 </a:t>
            </a:r>
            <a:r>
              <a:rPr lang="en-US" altLang="ko-KR" sz="2500" dirty="0" smtClean="0"/>
              <a:t>(</a:t>
            </a:r>
            <a:r>
              <a:rPr lang="ko-KR" altLang="en-US" sz="2500" dirty="0" smtClean="0"/>
              <a:t>적색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황색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녹색</a:t>
            </a:r>
            <a:r>
              <a:rPr lang="en-US" altLang="ko-KR" sz="2500" dirty="0" smtClean="0"/>
              <a:t>) </a:t>
            </a:r>
            <a:r>
              <a:rPr lang="ko-KR" altLang="en-US" sz="2500" dirty="0" smtClean="0"/>
              <a:t>신호 시 </a:t>
            </a: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28931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모서리가 둥근 직사각형 24"/>
          <p:cNvSpPr/>
          <p:nvPr/>
        </p:nvSpPr>
        <p:spPr>
          <a:xfrm>
            <a:off x="89485" y="952295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311139" y="1108055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311138" y="1982453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311138" y="2856852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417400" y="1229366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427753" y="2110916"/>
            <a:ext cx="552480" cy="435426"/>
          </a:xfrm>
          <a:prstGeom prst="rightArrow">
            <a:avLst/>
          </a:prstGeom>
          <a:solidFill>
            <a:srgbClr val="FFFF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>
            <a:off x="440626" y="2981426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89485" y="4045119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311139" y="4200879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311138" y="5075277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311138" y="5949676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오른쪽 화살표 35"/>
          <p:cNvSpPr/>
          <p:nvPr/>
        </p:nvSpPr>
        <p:spPr>
          <a:xfrm>
            <a:off x="417400" y="4322190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오른쪽 화살표 36"/>
          <p:cNvSpPr/>
          <p:nvPr/>
        </p:nvSpPr>
        <p:spPr>
          <a:xfrm>
            <a:off x="427753" y="5203740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오른쪽 화살표 37"/>
          <p:cNvSpPr/>
          <p:nvPr/>
        </p:nvSpPr>
        <p:spPr>
          <a:xfrm>
            <a:off x="440626" y="6074250"/>
            <a:ext cx="552480" cy="435426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1519453" y="1064627"/>
            <a:ext cx="10071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황색 </a:t>
            </a:r>
            <a:r>
              <a:rPr lang="en-US" altLang="ko-KR" dirty="0" smtClean="0"/>
              <a:t>(        ) </a:t>
            </a:r>
            <a:r>
              <a:rPr lang="ko-KR" altLang="en-US" dirty="0" smtClean="0"/>
              <a:t>점멸 시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*</a:t>
            </a:r>
            <a:r>
              <a:rPr lang="ko-KR" altLang="en-US" dirty="0"/>
              <a:t> </a:t>
            </a:r>
            <a:r>
              <a:rPr lang="ko-KR" altLang="en-US" dirty="0" smtClean="0"/>
              <a:t>주의하여 우회전 가능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신호 적색이지만</a:t>
            </a:r>
            <a:r>
              <a:rPr lang="en-US" altLang="ko-KR" dirty="0" smtClean="0"/>
              <a:t> </a:t>
            </a:r>
            <a:r>
              <a:rPr lang="ko-KR" altLang="en-US" dirty="0" smtClean="0"/>
              <a:t>보행자 신호</a:t>
            </a:r>
            <a:r>
              <a:rPr lang="en-US" altLang="ko-KR" dirty="0"/>
              <a:t> </a:t>
            </a:r>
            <a:r>
              <a:rPr lang="ko-KR" altLang="en-US" dirty="0" smtClean="0"/>
              <a:t>및 우회전 후의 보행자 신호 또한 적색 시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</a:t>
            </a:r>
            <a:r>
              <a:rPr lang="en-US" altLang="ko-KR" dirty="0"/>
              <a:t> </a:t>
            </a:r>
            <a:r>
              <a:rPr lang="ko-KR" altLang="en-US" dirty="0" smtClean="0"/>
              <a:t>신호 적색</a:t>
            </a:r>
            <a:r>
              <a:rPr lang="en-US" altLang="ko-KR" dirty="0" smtClean="0"/>
              <a:t>+</a:t>
            </a:r>
            <a:r>
              <a:rPr lang="ko-KR" altLang="en-US" dirty="0" smtClean="0"/>
              <a:t>좌회전</a:t>
            </a:r>
            <a:r>
              <a:rPr lang="en-US" altLang="ko-KR" dirty="0" smtClean="0"/>
              <a:t>(</a:t>
            </a:r>
            <a:r>
              <a:rPr lang="ko-KR" altLang="en-US" dirty="0" smtClean="0"/>
              <a:t>유턴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이며 상대 차로 좌회전 시 차량 주의하여 우회전 가능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신호 적색이지만 상대적 신호 진행 시 주의하여 우회전 가능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그 외 주의하여 우회전 가능 시</a:t>
            </a:r>
            <a:endParaRPr lang="ko-KR" altLang="en-US" dirty="0"/>
          </a:p>
        </p:txBody>
      </p:sp>
      <p:sp>
        <p:nvSpPr>
          <p:cNvPr id="40" name="오른쪽 화살표 39"/>
          <p:cNvSpPr/>
          <p:nvPr/>
        </p:nvSpPr>
        <p:spPr>
          <a:xfrm>
            <a:off x="2552388" y="1011653"/>
            <a:ext cx="552480" cy="435426"/>
          </a:xfrm>
          <a:prstGeom prst="rightArrow">
            <a:avLst/>
          </a:prstGeom>
          <a:solidFill>
            <a:srgbClr val="FFFF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1613647" y="4045119"/>
            <a:ext cx="104169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진행</a:t>
            </a:r>
            <a:r>
              <a:rPr lang="en-US" altLang="ko-KR" dirty="0" smtClean="0"/>
              <a:t>(        ) </a:t>
            </a:r>
            <a:r>
              <a:rPr lang="ko-KR" altLang="en-US" dirty="0" smtClean="0"/>
              <a:t>점등 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*</a:t>
            </a:r>
            <a:r>
              <a:rPr lang="ko-KR" altLang="en-US" dirty="0"/>
              <a:t> </a:t>
            </a:r>
            <a:r>
              <a:rPr lang="ko-KR" altLang="en-US" dirty="0" smtClean="0"/>
              <a:t>우회전 가능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신호 녹색이며 우회전 후 보행자신호가 없을 경우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진행방향 신호 녹색이며 우회전 후 보행자신호가 </a:t>
            </a:r>
            <a:r>
              <a:rPr lang="ko-KR" altLang="en-US" dirty="0" err="1" smtClean="0"/>
              <a:t>적색등일</a:t>
            </a:r>
            <a:r>
              <a:rPr lang="ko-KR" altLang="en-US" dirty="0" smtClean="0"/>
              <a:t> 경우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그 외 우회전 시 위험요소가 없을 경우</a:t>
            </a:r>
            <a:endParaRPr lang="ko-KR" altLang="en-US" dirty="0"/>
          </a:p>
        </p:txBody>
      </p:sp>
      <p:sp>
        <p:nvSpPr>
          <p:cNvPr id="42" name="오른쪽 화살표 41"/>
          <p:cNvSpPr/>
          <p:nvPr/>
        </p:nvSpPr>
        <p:spPr>
          <a:xfrm>
            <a:off x="2552388" y="4028489"/>
            <a:ext cx="552480" cy="435426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170329" y="144999"/>
            <a:ext cx="1029148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smtClean="0"/>
              <a:t>★</a:t>
            </a:r>
            <a:r>
              <a:rPr lang="en-US" altLang="ko-KR" sz="2500" dirty="0" smtClean="0"/>
              <a:t>3</a:t>
            </a:r>
            <a:r>
              <a:rPr lang="ko-KR" altLang="en-US" sz="2500" dirty="0" smtClean="0"/>
              <a:t>구 </a:t>
            </a:r>
            <a:r>
              <a:rPr lang="en-US" altLang="ko-KR" sz="2500" dirty="0" smtClean="0"/>
              <a:t>(</a:t>
            </a:r>
            <a:r>
              <a:rPr lang="ko-KR" altLang="en-US" sz="2500" dirty="0" smtClean="0"/>
              <a:t>적색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황색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녹색</a:t>
            </a:r>
            <a:r>
              <a:rPr lang="en-US" altLang="ko-KR" sz="2500" dirty="0" smtClean="0"/>
              <a:t>) </a:t>
            </a:r>
            <a:r>
              <a:rPr lang="ko-KR" altLang="en-US" sz="2500" dirty="0" smtClean="0"/>
              <a:t>신호 시 </a:t>
            </a: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348833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07415" y="1032978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329069" y="1188738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329068" y="2063136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329068" y="2937535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>
            <a:off x="435330" y="1310049"/>
            <a:ext cx="552480" cy="435426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>
            <a:off x="445683" y="2191599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458556" y="3062109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107415" y="4005341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329069" y="4161101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329068" y="5035499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329068" y="5909898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화살표 19"/>
          <p:cNvSpPr/>
          <p:nvPr/>
        </p:nvSpPr>
        <p:spPr>
          <a:xfrm>
            <a:off x="435330" y="4282412"/>
            <a:ext cx="552480" cy="435426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>
            <a:off x="445683" y="516396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458556" y="603447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6079670" y="4005341"/>
            <a:ext cx="1208315" cy="2734355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301324" y="4161101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6301323" y="5035499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6301323" y="5909898"/>
            <a:ext cx="765005" cy="688805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화살표 32"/>
          <p:cNvSpPr/>
          <p:nvPr/>
        </p:nvSpPr>
        <p:spPr>
          <a:xfrm>
            <a:off x="6407585" y="428241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른쪽 화살표 33"/>
          <p:cNvSpPr/>
          <p:nvPr/>
        </p:nvSpPr>
        <p:spPr>
          <a:xfrm>
            <a:off x="6417938" y="5163962"/>
            <a:ext cx="552480" cy="435426"/>
          </a:xfrm>
          <a:prstGeom prst="rightArrow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오른쪽 화살표 34"/>
          <p:cNvSpPr/>
          <p:nvPr/>
        </p:nvSpPr>
        <p:spPr>
          <a:xfrm>
            <a:off x="6430811" y="6034472"/>
            <a:ext cx="552480" cy="435426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7332969" y="4148299"/>
            <a:ext cx="48590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※ </a:t>
            </a:r>
            <a:r>
              <a:rPr lang="ko-KR" altLang="en-US" sz="1200" dirty="0" smtClean="0"/>
              <a:t>진행</a:t>
            </a:r>
            <a:r>
              <a:rPr lang="en-US" altLang="ko-KR" sz="1200" dirty="0" smtClean="0"/>
              <a:t>(        ) </a:t>
            </a:r>
            <a:r>
              <a:rPr lang="ko-KR" altLang="en-US" sz="1200" dirty="0" smtClean="0"/>
              <a:t>점등 시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우회전 가능</a:t>
            </a:r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신호 녹색이며 우회전 후 횡단보도가 없을 경우</a:t>
            </a:r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신호 녹색이며 우회전 후 보행자신호가 </a:t>
            </a:r>
            <a:r>
              <a:rPr lang="ko-KR" altLang="en-US" sz="1200" dirty="0" err="1" smtClean="0"/>
              <a:t>적색등일</a:t>
            </a:r>
            <a:r>
              <a:rPr lang="ko-KR" altLang="en-US" sz="1200" dirty="0" smtClean="0"/>
              <a:t> 경우</a:t>
            </a:r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그 외 우회전 시 위험요소가 없을 경우</a:t>
            </a:r>
            <a:endParaRPr lang="ko-KR" alt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1537383" y="4025340"/>
            <a:ext cx="42426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※</a:t>
            </a:r>
            <a:r>
              <a:rPr lang="ko-KR" altLang="en-US" sz="1200" dirty="0" smtClean="0"/>
              <a:t>적색</a:t>
            </a:r>
            <a:r>
              <a:rPr lang="en-US" altLang="ko-KR" sz="1200" dirty="0" smtClean="0"/>
              <a:t>(      )</a:t>
            </a:r>
            <a:r>
              <a:rPr lang="ko-KR" altLang="en-US" sz="1200" dirty="0" smtClean="0"/>
              <a:t> 점멸 시 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정지 후 우회전 가능</a:t>
            </a:r>
            <a:endParaRPr lang="en-US" altLang="ko-KR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정지신호이나 </a:t>
            </a:r>
            <a:r>
              <a:rPr lang="ko-KR" altLang="en-US" sz="1200" dirty="0" err="1" smtClean="0"/>
              <a:t>보행자신호</a:t>
            </a:r>
            <a:r>
              <a:rPr lang="ko-KR" altLang="en-US" sz="1200" dirty="0" smtClean="0"/>
              <a:t> 적색 점등 및 우회전 후 보행자 신호 녹색 시 </a:t>
            </a:r>
            <a:r>
              <a:rPr lang="ko-KR" altLang="en-US" sz="1200" dirty="0" smtClean="0"/>
              <a:t>보행자의 안전을 위해 일단정지 후 보행자 유무에 따라 진행 가능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신호 적색이지만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보행자 신호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및 우회전 후의 보행자 신호 또한 적색 시</a:t>
            </a:r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신호 적색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좌회전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유턴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이며 상대 차로 좌회전 시 차량 주의하여 우회전 가능</a:t>
            </a:r>
            <a:endParaRPr lang="en-US" altLang="ko-KR" sz="12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신호 적색이지만 상대적 신호 진행 시 주의하여 우회전 가능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그 외 일단 정지 후 우회전 가능 시</a:t>
            </a:r>
            <a:endParaRPr lang="en-US" altLang="ko-KR" sz="1200" dirty="0" smtClean="0"/>
          </a:p>
        </p:txBody>
      </p:sp>
      <p:sp>
        <p:nvSpPr>
          <p:cNvPr id="39" name="TextBox 38"/>
          <p:cNvSpPr txBox="1"/>
          <p:nvPr/>
        </p:nvSpPr>
        <p:spPr>
          <a:xfrm>
            <a:off x="1537383" y="1032978"/>
            <a:ext cx="8113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※</a:t>
            </a:r>
            <a:r>
              <a:rPr lang="ko-KR" altLang="en-US" sz="1200" dirty="0" smtClean="0"/>
              <a:t>적색</a:t>
            </a:r>
            <a:r>
              <a:rPr lang="en-US" altLang="ko-KR" sz="1200" dirty="0" smtClean="0"/>
              <a:t>(      )</a:t>
            </a:r>
            <a:r>
              <a:rPr lang="ko-KR" altLang="en-US" sz="1200" dirty="0" smtClean="0"/>
              <a:t> 점등 시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우회전 불가능</a:t>
            </a:r>
            <a:endParaRPr lang="en-US" altLang="ko-KR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절대적 정지신호</a:t>
            </a:r>
            <a:r>
              <a:rPr lang="en-US" altLang="ko-KR" sz="1200" dirty="0" smtClean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진행방향 정지신호 및 </a:t>
            </a:r>
            <a:r>
              <a:rPr lang="ko-KR" altLang="en-US" sz="1200" dirty="0" err="1" smtClean="0"/>
              <a:t>보행자신호</a:t>
            </a:r>
            <a:r>
              <a:rPr lang="ko-KR" altLang="en-US" sz="1200" dirty="0" smtClean="0"/>
              <a:t> 녹색 점등 시</a:t>
            </a:r>
            <a:endParaRPr lang="en-US" altLang="ko-KR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200" dirty="0"/>
          </a:p>
        </p:txBody>
      </p:sp>
      <p:sp>
        <p:nvSpPr>
          <p:cNvPr id="40" name="오른쪽 화살표 39"/>
          <p:cNvSpPr/>
          <p:nvPr/>
        </p:nvSpPr>
        <p:spPr>
          <a:xfrm>
            <a:off x="2111730" y="1050202"/>
            <a:ext cx="268399" cy="277071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오른쪽 화살표 40"/>
          <p:cNvSpPr/>
          <p:nvPr/>
        </p:nvSpPr>
        <p:spPr>
          <a:xfrm>
            <a:off x="2152071" y="4060726"/>
            <a:ext cx="228058" cy="221686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오른쪽 화살표 41"/>
          <p:cNvSpPr/>
          <p:nvPr/>
        </p:nvSpPr>
        <p:spPr>
          <a:xfrm>
            <a:off x="8062388" y="4172668"/>
            <a:ext cx="221000" cy="219487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170329" y="144999"/>
            <a:ext cx="1029148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smtClean="0"/>
              <a:t>★</a:t>
            </a:r>
            <a:r>
              <a:rPr lang="en-US" altLang="ko-KR" sz="2500" dirty="0"/>
              <a:t>2</a:t>
            </a:r>
            <a:r>
              <a:rPr lang="ko-KR" altLang="en-US" sz="2500" dirty="0" smtClean="0"/>
              <a:t>구 </a:t>
            </a:r>
            <a:r>
              <a:rPr lang="en-US" altLang="ko-KR" sz="2500" dirty="0" smtClean="0"/>
              <a:t>(</a:t>
            </a:r>
            <a:r>
              <a:rPr lang="ko-KR" altLang="en-US" sz="2500" dirty="0" smtClean="0"/>
              <a:t>적색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녹색</a:t>
            </a:r>
            <a:r>
              <a:rPr lang="en-US" altLang="ko-KR" sz="2500" dirty="0" smtClean="0"/>
              <a:t>) </a:t>
            </a:r>
            <a:r>
              <a:rPr lang="ko-KR" altLang="en-US" sz="2500" dirty="0" smtClean="0"/>
              <a:t>신호 시 </a:t>
            </a: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83871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1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314</Words>
  <Application>Microsoft Office PowerPoint</Application>
  <PresentationFormat>와이드스크린</PresentationFormat>
  <Paragraphs>47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cj</dc:creator>
  <cp:lastModifiedBy>cj</cp:lastModifiedBy>
  <cp:revision>12</cp:revision>
  <dcterms:created xsi:type="dcterms:W3CDTF">2020-02-23T00:15:29Z</dcterms:created>
  <dcterms:modified xsi:type="dcterms:W3CDTF">2020-02-23T01:03:41Z</dcterms:modified>
</cp:coreProperties>
</file>