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9" r:id="rId8"/>
    <p:sldId id="268" r:id="rId9"/>
    <p:sldId id="270" r:id="rId10"/>
    <p:sldId id="271" r:id="rId11"/>
    <p:sldId id="273" r:id="rId12"/>
    <p:sldId id="274" r:id="rId13"/>
    <p:sldId id="275" r:id="rId14"/>
    <p:sldId id="276" r:id="rId15"/>
    <p:sldId id="277" r:id="rId16"/>
    <p:sldId id="278" r:id="rId17"/>
    <p:sldId id="279" r:id="rId18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8FFCB"/>
    <a:srgbClr val="2611C5"/>
    <a:srgbClr val="F830E0"/>
    <a:srgbClr val="0E0EC8"/>
    <a:srgbClr val="101654"/>
    <a:srgbClr val="DA04D0"/>
    <a:srgbClr val="FFCCFF"/>
    <a:srgbClr val="FF66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385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0234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966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9031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818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8730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031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7821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1639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171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6638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6058B-0EF9-4AAB-B70A-E85AD117F935}" type="datetimeFigureOut">
              <a:rPr lang="ko-KR" altLang="en-US" smtClean="0"/>
              <a:t>2026-01-07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1880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12266762" cy="6857999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국회</a:t>
            </a: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공공기관 브리핑용 </a:t>
            </a:r>
            <a:r>
              <a:rPr lang="ko-KR" altLang="en-US" sz="4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초단본</a:t>
            </a: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무궁화쇼핑 공공순환경제 정책모델</a:t>
            </a:r>
            <a:r>
              <a:rPr lang="en-US" altLang="ko-KR" sz="4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3200" dirty="0" smtClean="0">
                <a:latin typeface="+mn-ea"/>
                <a:ea typeface="+mn-ea"/>
              </a:rPr>
              <a:t> 무궁화쇼핑 </a:t>
            </a:r>
            <a:r>
              <a:rPr lang="en-US" altLang="ko-KR" sz="3200" dirty="0">
                <a:latin typeface="+mn-ea"/>
                <a:ea typeface="+mn-ea"/>
              </a:rPr>
              <a:t>I</a:t>
            </a:r>
            <a:r>
              <a:rPr lang="en-US" altLang="ko-KR" sz="3200" dirty="0" smtClean="0">
                <a:latin typeface="+mn-ea"/>
                <a:ea typeface="+mn-ea"/>
              </a:rPr>
              <a:t> </a:t>
            </a:r>
            <a:r>
              <a:rPr lang="ko-KR" altLang="en-US" sz="3200" dirty="0" smtClean="0">
                <a:latin typeface="+mn-ea"/>
                <a:ea typeface="+mn-ea"/>
              </a:rPr>
              <a:t>작성자</a:t>
            </a:r>
            <a:r>
              <a:rPr lang="en-US" altLang="ko-KR" sz="3200" dirty="0" smtClean="0">
                <a:latin typeface="+mn-ea"/>
                <a:ea typeface="+mn-ea"/>
              </a:rPr>
              <a:t>: </a:t>
            </a:r>
            <a:r>
              <a:rPr lang="ko-KR" altLang="en-US" sz="3200" dirty="0" smtClean="0">
                <a:latin typeface="+mn-ea"/>
                <a:ea typeface="+mn-ea"/>
              </a:rPr>
              <a:t>최선옥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2026</a:t>
            </a:r>
            <a:r>
              <a:rPr lang="ko-KR" altLang="en-US" sz="32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32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3200" dirty="0" smtClean="0">
                <a:latin typeface="+mn-ea"/>
                <a:ea typeface="+mn-ea"/>
              </a:rPr>
              <a:t/>
            </a:r>
            <a:br>
              <a:rPr lang="en-US" altLang="ko-KR" sz="3200" dirty="0" smtClean="0">
                <a:latin typeface="+mn-ea"/>
                <a:ea typeface="+mn-ea"/>
              </a:rPr>
            </a:br>
            <a:r>
              <a:rPr lang="en-US" altLang="ko-KR" sz="3200" dirty="0" smtClean="0">
                <a:latin typeface="+mn-ea"/>
                <a:ea typeface="+mn-ea"/>
              </a:rPr>
              <a:t/>
            </a:r>
            <a:br>
              <a:rPr lang="en-US" altLang="ko-KR" sz="3200" dirty="0" smtClean="0">
                <a:latin typeface="+mn-ea"/>
                <a:ea typeface="+mn-ea"/>
              </a:rPr>
            </a:br>
            <a:endParaRPr lang="ko-KR" altLang="en-US" sz="31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62308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60384"/>
            <a:ext cx="12192000" cy="1613139"/>
          </a:xfrm>
          <a:blipFill>
            <a:blip r:embed="rId2"/>
            <a:tile tx="0" ty="0" sx="100000" sy="100000" flip="none" algn="tl"/>
          </a:blipFill>
        </p:spPr>
        <p:txBody>
          <a:bodyPr anchor="t">
            <a:normAutofit/>
          </a:bodyPr>
          <a:lstStyle/>
          <a:p>
            <a:r>
              <a:rPr lang="en-US" altLang="ko-KR" sz="4400" dirty="0" smtClean="0"/>
              <a:t/>
            </a:r>
            <a:br>
              <a:rPr lang="en-US" altLang="ko-KR" sz="4400" dirty="0" smtClean="0"/>
            </a:br>
            <a:r>
              <a:rPr lang="en-US" altLang="ko-KR" sz="4400" b="1" dirty="0" smtClean="0"/>
              <a:t>1. </a:t>
            </a:r>
            <a:r>
              <a:rPr lang="ko-KR" altLang="en-US" sz="4400" b="1" dirty="0" smtClean="0"/>
              <a:t>한 줄 요약 </a:t>
            </a:r>
            <a:endParaRPr lang="ko-KR" altLang="en-US" sz="44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794294"/>
            <a:ext cx="12192000" cy="292435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본 모델은 시민의 일상 소비를 개인의 존엄과 복지로 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28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환류하는</a:t>
            </a: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공공정책 실험 구조로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개인사업이 아닌 정부 정책 이양 전제 모델임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8212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25879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b="1" dirty="0" smtClean="0"/>
              <a:t>2. </a:t>
            </a:r>
            <a:r>
              <a:rPr lang="ko-KR" altLang="en-US" sz="4000" b="1" dirty="0" smtClean="0"/>
              <a:t>추진 배경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20174"/>
            <a:ext cx="12192000" cy="4917056"/>
          </a:xfrm>
        </p:spPr>
        <p:txBody>
          <a:bodyPr>
            <a:normAutofit/>
          </a:bodyPr>
          <a:lstStyle/>
          <a:p>
            <a:pPr algn="just"/>
            <a:r>
              <a:rPr lang="ko-KR" altLang="en-US" sz="2800" dirty="0" smtClean="0"/>
              <a:t>                </a:t>
            </a:r>
            <a:endParaRPr lang="en-US" altLang="ko-KR" sz="2800" dirty="0" smtClean="0"/>
          </a:p>
          <a:p>
            <a:pPr algn="just"/>
            <a:endParaRPr lang="en-US" altLang="ko-KR" sz="2800" dirty="0" smtClean="0"/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●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성장 중심 정책의 한계로 존엄 체감 저하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●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기존 복지의 선별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사후 구조로 인한 사각지대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●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기술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환경 성숙으로 공공순환 구조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689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25879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b="1" dirty="0" smtClean="0"/>
              <a:t>3. </a:t>
            </a:r>
            <a:r>
              <a:rPr lang="ko-KR" altLang="en-US" sz="4000" b="1" dirty="0" smtClean="0"/>
              <a:t>정책모델 핵심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20174"/>
            <a:ext cx="12192000" cy="503782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dirty="0" smtClean="0"/>
              <a:t>                      </a:t>
            </a:r>
            <a:endParaRPr lang="en-US" altLang="ko-KR" sz="2800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●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추가 세금 없음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●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기존 소비 흐름 재구성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●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생활 참여 기반 자동 </a:t>
            </a:r>
            <a:r>
              <a:rPr lang="ko-KR" altLang="en-US" sz="28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환류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구조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●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낙인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선별 없는 보편 참여 가능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</a:p>
          <a:p>
            <a:pPr algn="just">
              <a:lnSpc>
                <a:spcPct val="150000"/>
              </a:lnSpc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5788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t">
            <a:normAutofit/>
          </a:bodyPr>
          <a:lstStyle/>
          <a:p>
            <a:r>
              <a:rPr lang="en-US" altLang="ko-KR" sz="4400" b="1" dirty="0" smtClean="0"/>
              <a:t/>
            </a:r>
            <a:br>
              <a:rPr lang="en-US" altLang="ko-KR" sz="4400" b="1" dirty="0" smtClean="0"/>
            </a:br>
            <a:r>
              <a:rPr lang="ko-KR" altLang="en-US" sz="4400" b="1" dirty="0" smtClean="0"/>
              <a:t> </a:t>
            </a:r>
            <a:r>
              <a:rPr lang="en-US" altLang="ko-KR" sz="4400" b="1" dirty="0" smtClean="0"/>
              <a:t>4. </a:t>
            </a:r>
            <a:r>
              <a:rPr lang="ko-KR" altLang="en-US" sz="4400" b="1" dirty="0" smtClean="0"/>
              <a:t>무궁화쇼핑의 성격</a:t>
            </a:r>
            <a:endParaRPr lang="ko-KR" altLang="en-US" sz="44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4"/>
            <a:ext cx="12192000" cy="515859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dirty="0" smtClean="0"/>
              <a:t>                         </a:t>
            </a: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  <a:r>
              <a:rPr lang="ko-KR" altLang="en-US" sz="2800" dirty="0" smtClean="0"/>
              <a:t>● </a:t>
            </a:r>
            <a:r>
              <a:rPr lang="ko-KR" altLang="en-US" sz="2800" b="1" dirty="0" smtClean="0"/>
              <a:t>정책 실험용 생활 기반 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영업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배당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 수익 없음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●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 사업 아님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●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정부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 </a:t>
            </a:r>
            <a:r>
              <a:rPr lang="ko-KR" altLang="en-US" sz="28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거버넌스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이양 전제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004280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 smtClean="0"/>
              <a:t>5. </a:t>
            </a:r>
            <a:r>
              <a:rPr lang="ko-KR" altLang="en-US" sz="4000" b="1" dirty="0" smtClean="0"/>
              <a:t>추진 방식 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3"/>
            <a:ext cx="12192000" cy="50119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dirty="0" smtClean="0"/>
              <a:t>                               </a:t>
            </a:r>
            <a:endParaRPr lang="en-US" altLang="ko-KR" sz="2800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                      </a:t>
            </a:r>
            <a:r>
              <a:rPr lang="ko-KR" altLang="en-US" sz="2800" dirty="0" smtClean="0"/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800" dirty="0" smtClean="0"/>
              <a:t>  </a:t>
            </a:r>
            <a:r>
              <a:rPr lang="ko-KR" altLang="en-US" sz="2800" dirty="0" err="1" smtClean="0"/>
              <a:t>특구</a:t>
            </a:r>
            <a:r>
              <a:rPr lang="ko-KR" altLang="en-US" sz="2800" dirty="0" smtClean="0"/>
              <a:t> 단위 정책 실험 </a:t>
            </a:r>
            <a:endParaRPr lang="en-US" altLang="ko-KR" sz="2800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                       ●  </a:t>
            </a:r>
            <a:r>
              <a:rPr lang="ko-KR" altLang="en-US" sz="2800" dirty="0" smtClean="0"/>
              <a:t>소비 </a:t>
            </a:r>
            <a:r>
              <a:rPr lang="en-US" altLang="ko-KR" sz="2800" dirty="0" smtClean="0"/>
              <a:t>* </a:t>
            </a:r>
            <a:r>
              <a:rPr lang="ko-KR" altLang="en-US" sz="2800" dirty="0" smtClean="0"/>
              <a:t>복지 </a:t>
            </a:r>
            <a:r>
              <a:rPr lang="en-US" altLang="ko-KR" sz="2800" dirty="0" smtClean="0"/>
              <a:t>* </a:t>
            </a:r>
            <a:r>
              <a:rPr lang="ko-KR" altLang="en-US" sz="2800" dirty="0" smtClean="0"/>
              <a:t>데이터 </a:t>
            </a:r>
            <a:r>
              <a:rPr lang="en-US" altLang="ko-KR" sz="2800" dirty="0" smtClean="0"/>
              <a:t>* </a:t>
            </a:r>
            <a:r>
              <a:rPr lang="ko-KR" altLang="en-US" sz="2800" dirty="0" smtClean="0"/>
              <a:t>행정 통합 검증</a:t>
            </a:r>
            <a:endParaRPr lang="en-US" altLang="ko-KR" sz="2800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                       ●  </a:t>
            </a:r>
            <a:r>
              <a:rPr lang="ko-KR" altLang="en-US" sz="2800" dirty="0" smtClean="0"/>
              <a:t>성과 검증 후 확산 여부 공공 판단 </a:t>
            </a:r>
            <a:endParaRPr lang="en-US" altLang="ko-KR" sz="2800" dirty="0"/>
          </a:p>
          <a:p>
            <a:pPr algn="just">
              <a:lnSpc>
                <a:spcPct val="150000"/>
              </a:lnSpc>
            </a:pPr>
            <a:r>
              <a:rPr lang="en-US" altLang="ko-KR" sz="2800" dirty="0" smtClean="0"/>
              <a:t>                                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08905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 smtClean="0"/>
              <a:t>5. </a:t>
            </a:r>
            <a:r>
              <a:rPr lang="ko-KR" altLang="en-US" sz="4000" b="1" dirty="0" smtClean="0"/>
              <a:t>추진 방식 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3"/>
            <a:ext cx="12192000" cy="50119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dirty="0" smtClean="0"/>
              <a:t>                               </a:t>
            </a:r>
            <a:endParaRPr lang="en-US" altLang="ko-KR" sz="2800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                      </a:t>
            </a:r>
            <a:r>
              <a:rPr lang="ko-KR" altLang="en-US" sz="2800" dirty="0" smtClean="0"/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800" dirty="0" smtClean="0"/>
              <a:t>  </a:t>
            </a:r>
            <a:r>
              <a:rPr lang="ko-KR" altLang="en-US" sz="2800" dirty="0" err="1" smtClean="0"/>
              <a:t>특구</a:t>
            </a:r>
            <a:r>
              <a:rPr lang="ko-KR" altLang="en-US" sz="2800" dirty="0" smtClean="0"/>
              <a:t> 단위 정책 실험 </a:t>
            </a:r>
            <a:endParaRPr lang="en-US" altLang="ko-KR" sz="2800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                       ●  </a:t>
            </a:r>
            <a:r>
              <a:rPr lang="ko-KR" altLang="en-US" sz="2800" dirty="0" smtClean="0"/>
              <a:t>소비 </a:t>
            </a:r>
            <a:r>
              <a:rPr lang="en-US" altLang="ko-KR" sz="2800" dirty="0" smtClean="0"/>
              <a:t>* </a:t>
            </a:r>
            <a:r>
              <a:rPr lang="ko-KR" altLang="en-US" sz="2800" dirty="0" smtClean="0"/>
              <a:t>복지 </a:t>
            </a:r>
            <a:r>
              <a:rPr lang="en-US" altLang="ko-KR" sz="2800" dirty="0" smtClean="0"/>
              <a:t>* </a:t>
            </a:r>
            <a:r>
              <a:rPr lang="ko-KR" altLang="en-US" sz="2800" dirty="0" smtClean="0"/>
              <a:t>데이터 </a:t>
            </a:r>
            <a:r>
              <a:rPr lang="en-US" altLang="ko-KR" sz="2800" dirty="0" smtClean="0"/>
              <a:t>* </a:t>
            </a:r>
            <a:r>
              <a:rPr lang="ko-KR" altLang="en-US" sz="2800" dirty="0" smtClean="0"/>
              <a:t>행정 통합 검증</a:t>
            </a:r>
            <a:endParaRPr lang="en-US" altLang="ko-KR" sz="2800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                       ●  </a:t>
            </a:r>
            <a:r>
              <a:rPr lang="ko-KR" altLang="en-US" sz="2800" dirty="0" smtClean="0"/>
              <a:t>성과 검증 후 확산 여부 공공 판단 </a:t>
            </a:r>
            <a:endParaRPr lang="en-US" altLang="ko-KR" sz="2800" dirty="0"/>
          </a:p>
          <a:p>
            <a:pPr algn="just">
              <a:lnSpc>
                <a:spcPct val="150000"/>
              </a:lnSpc>
            </a:pPr>
            <a:r>
              <a:rPr lang="en-US" altLang="ko-KR" sz="2800" dirty="0" smtClean="0"/>
              <a:t>                                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354715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8626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400" b="1" dirty="0" smtClean="0"/>
              <a:t>6. </a:t>
            </a:r>
            <a:r>
              <a:rPr lang="ko-KR" altLang="en-US" sz="4400" b="1" dirty="0" smtClean="0"/>
              <a:t>현재 단계</a:t>
            </a:r>
            <a:endParaRPr lang="ko-KR" altLang="en-US" sz="44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54679"/>
            <a:ext cx="12192000" cy="500332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   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</a:t>
            </a:r>
            <a:r>
              <a:rPr lang="ko-KR" altLang="en-US" sz="2800" b="1" dirty="0" smtClean="0"/>
              <a:t>      ● 준비위원회 운영 단계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     ● </a:t>
            </a:r>
            <a:r>
              <a:rPr lang="ko-KR" altLang="en-US" sz="2800" b="1" dirty="0" smtClean="0"/>
              <a:t>사단 </a:t>
            </a:r>
            <a:r>
              <a:rPr lang="en-US" altLang="ko-KR" sz="2800" b="1" dirty="0" smtClean="0"/>
              <a:t>* </a:t>
            </a:r>
            <a:r>
              <a:rPr lang="ko-KR" altLang="en-US" sz="2800" b="1" dirty="0" smtClean="0"/>
              <a:t>재단 설립은 공공성 검증 및 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         </a:t>
            </a:r>
            <a:r>
              <a:rPr lang="ko-KR" altLang="en-US" sz="2800" b="1" dirty="0" smtClean="0"/>
              <a:t>정부 </a:t>
            </a:r>
            <a:r>
              <a:rPr lang="en-US" altLang="ko-KR" sz="2800" b="1" dirty="0" smtClean="0"/>
              <a:t>* </a:t>
            </a:r>
            <a:r>
              <a:rPr lang="ko-KR" altLang="en-US" sz="2800" b="1" dirty="0" smtClean="0"/>
              <a:t>국회 협의 이후 결정 예정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495992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/>
              <a:t>7</a:t>
            </a:r>
            <a:r>
              <a:rPr lang="en-US" altLang="ko-KR" sz="4000" b="1" dirty="0" smtClean="0"/>
              <a:t>. </a:t>
            </a:r>
            <a:r>
              <a:rPr lang="ko-KR" altLang="en-US" sz="4000" b="1" dirty="0" smtClean="0"/>
              <a:t>요청 사항 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3"/>
            <a:ext cx="12192000" cy="50119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             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     </a:t>
            </a:r>
            <a:r>
              <a:rPr lang="ko-KR" altLang="en-US" sz="2800" b="1" dirty="0" smtClean="0"/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●</a:t>
            </a:r>
            <a:r>
              <a:rPr lang="ko-KR" altLang="en-US" sz="2800" b="1" dirty="0" smtClean="0"/>
              <a:t>  정책 구조에 대한 검토 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      ●  </a:t>
            </a:r>
            <a:r>
              <a:rPr lang="ko-KR" altLang="en-US" sz="2800" b="1" dirty="0" smtClean="0"/>
              <a:t>공공 실험 가능성에 대한 의견 제시 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      ●  </a:t>
            </a:r>
            <a:r>
              <a:rPr lang="ko-KR" altLang="en-US" sz="2800" b="1" dirty="0" smtClean="0"/>
              <a:t>제도화 가능성 검증 협력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752231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12266762" cy="6857999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공문용 </a:t>
            </a:r>
            <a:r>
              <a:rPr lang="ko-KR" altLang="en-US" sz="4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요약본</a:t>
            </a: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무궁화쇼핑 공공순환경제 정책모델</a:t>
            </a:r>
            <a:r>
              <a:rPr lang="en-US" altLang="ko-KR" sz="4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전시포럼 관련</a:t>
            </a:r>
            <a:r>
              <a:rPr lang="en-US" altLang="ko-KR" sz="4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3200" dirty="0" smtClean="0">
                <a:latin typeface="+mn-ea"/>
                <a:ea typeface="+mn-ea"/>
              </a:rPr>
              <a:t> 무궁화쇼핑 </a:t>
            </a:r>
            <a:r>
              <a:rPr lang="en-US" altLang="ko-KR" sz="3200" dirty="0">
                <a:latin typeface="+mn-ea"/>
                <a:ea typeface="+mn-ea"/>
              </a:rPr>
              <a:t>I</a:t>
            </a:r>
            <a:r>
              <a:rPr lang="en-US" altLang="ko-KR" sz="3200" dirty="0" smtClean="0">
                <a:latin typeface="+mn-ea"/>
                <a:ea typeface="+mn-ea"/>
              </a:rPr>
              <a:t> </a:t>
            </a:r>
            <a:r>
              <a:rPr lang="ko-KR" altLang="en-US" sz="3200" dirty="0" smtClean="0">
                <a:latin typeface="+mn-ea"/>
                <a:ea typeface="+mn-ea"/>
              </a:rPr>
              <a:t>작성자</a:t>
            </a:r>
            <a:r>
              <a:rPr lang="en-US" altLang="ko-KR" sz="3200" dirty="0" smtClean="0">
                <a:latin typeface="+mn-ea"/>
                <a:ea typeface="+mn-ea"/>
              </a:rPr>
              <a:t>: </a:t>
            </a:r>
            <a:r>
              <a:rPr lang="ko-KR" altLang="en-US" sz="3200" dirty="0" smtClean="0">
                <a:latin typeface="+mn-ea"/>
                <a:ea typeface="+mn-ea"/>
              </a:rPr>
              <a:t>최선옥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2026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3200" dirty="0" smtClean="0">
                <a:latin typeface="+mn-ea"/>
                <a:ea typeface="+mn-ea"/>
              </a:rPr>
              <a:t/>
            </a:r>
            <a:br>
              <a:rPr lang="en-US" altLang="ko-KR" sz="3200" dirty="0" smtClean="0">
                <a:latin typeface="+mn-ea"/>
                <a:ea typeface="+mn-ea"/>
              </a:rPr>
            </a:br>
            <a:r>
              <a:rPr lang="en-US" altLang="ko-KR" sz="3200" dirty="0" smtClean="0">
                <a:latin typeface="+mn-ea"/>
                <a:ea typeface="+mn-ea"/>
              </a:rPr>
              <a:t/>
            </a:r>
            <a:br>
              <a:rPr lang="en-US" altLang="ko-KR" sz="3200" dirty="0" smtClean="0">
                <a:latin typeface="+mn-ea"/>
                <a:ea typeface="+mn-ea"/>
              </a:rPr>
            </a:br>
            <a:endParaRPr lang="ko-KR" altLang="en-US" sz="31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66846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 smtClean="0"/>
              <a:t>1. </a:t>
            </a:r>
            <a:r>
              <a:rPr lang="ko-KR" altLang="en-US" sz="4000" b="1" dirty="0" smtClean="0"/>
              <a:t>사업</a:t>
            </a:r>
            <a:r>
              <a:rPr lang="en-US" altLang="ko-KR" sz="4000" b="1" dirty="0" smtClean="0"/>
              <a:t>(</a:t>
            </a:r>
            <a:r>
              <a:rPr lang="ko-KR" altLang="en-US" sz="4000" b="1" dirty="0" smtClean="0"/>
              <a:t>정책모델</a:t>
            </a:r>
            <a:r>
              <a:rPr lang="en-US" altLang="ko-KR" sz="4000" b="1" dirty="0" smtClean="0"/>
              <a:t>)</a:t>
            </a:r>
            <a:r>
              <a:rPr lang="ko-KR" altLang="en-US" sz="4000" b="1" dirty="0" smtClean="0"/>
              <a:t> 개요 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3"/>
            <a:ext cx="12192000" cy="50119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             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 </a:t>
            </a:r>
            <a:r>
              <a:rPr lang="ko-KR" altLang="en-US" sz="2800" b="1" dirty="0" smtClean="0"/>
              <a:t>본 정책모델은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 </a:t>
            </a:r>
            <a:r>
              <a:rPr lang="ko-KR" altLang="en-US" sz="2800" b="1" dirty="0" smtClean="0"/>
              <a:t>시민의 일상 소비 활동에서 발생한 가치를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</a:t>
            </a:r>
            <a:r>
              <a:rPr lang="ko-KR" altLang="en-US" sz="2800" b="1" dirty="0" smtClean="0"/>
              <a:t> 개인의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존엄과 삶의 안정으로 </a:t>
            </a:r>
            <a:r>
              <a:rPr lang="ko-KR" altLang="en-US" sz="2800" b="1" dirty="0" err="1" smtClean="0"/>
              <a:t>환류</a:t>
            </a:r>
            <a:r>
              <a:rPr lang="ko-KR" altLang="en-US" sz="2800" b="1" dirty="0" smtClean="0"/>
              <a:t> 시키는 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 </a:t>
            </a:r>
            <a:r>
              <a:rPr lang="ko-KR" altLang="en-US" sz="2800" b="1" dirty="0" smtClean="0"/>
              <a:t>공공순환경제 기반 정책 실험 모델임</a:t>
            </a:r>
            <a:endParaRPr lang="en-US" altLang="ko-KR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446754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/>
              <a:t>2</a:t>
            </a:r>
            <a:r>
              <a:rPr lang="en-US" altLang="ko-KR" sz="4000" b="1" dirty="0" smtClean="0"/>
              <a:t>. </a:t>
            </a:r>
            <a:r>
              <a:rPr lang="ko-KR" altLang="en-US" sz="4000" b="1" dirty="0" smtClean="0"/>
              <a:t>추진 배경 및 필요성 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3"/>
            <a:ext cx="12192000" cy="50119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             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</a:t>
            </a:r>
            <a:r>
              <a:rPr lang="ko-KR" altLang="en-US" sz="2800" b="1" dirty="0" smtClean="0"/>
              <a:t>가</a:t>
            </a:r>
            <a:r>
              <a:rPr lang="en-US" altLang="ko-KR" sz="2800" b="1" dirty="0" smtClean="0"/>
              <a:t>. </a:t>
            </a:r>
            <a:r>
              <a:rPr lang="ko-KR" altLang="en-US" sz="2800" b="1" dirty="0" smtClean="0"/>
              <a:t>기술 </a:t>
            </a:r>
            <a:r>
              <a:rPr lang="en-US" altLang="ko-KR" sz="2800" b="1" dirty="0" smtClean="0"/>
              <a:t>* </a:t>
            </a:r>
            <a:r>
              <a:rPr lang="ko-KR" altLang="en-US" sz="2800" b="1" dirty="0" smtClean="0"/>
              <a:t>데이터 환경의 성숙으로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</a:t>
            </a:r>
            <a:r>
              <a:rPr lang="ko-KR" altLang="en-US" sz="2800" b="1" dirty="0" smtClean="0"/>
              <a:t>소비 흐름의 투명한 관리 및 공공 활용 가능성 확대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 smtClean="0"/>
              <a:t>                </a:t>
            </a:r>
            <a:r>
              <a:rPr lang="ko-KR" altLang="en-US" sz="2800" b="1" dirty="0" smtClean="0"/>
              <a:t>나</a:t>
            </a:r>
            <a:r>
              <a:rPr lang="en-US" altLang="ko-KR" sz="2800" b="1" dirty="0" smtClean="0"/>
              <a:t>. </a:t>
            </a:r>
            <a:r>
              <a:rPr lang="ko-KR" altLang="en-US" sz="2800" b="1" dirty="0" smtClean="0"/>
              <a:t>성장 중심 정책의 한계로 인해 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</a:t>
            </a:r>
            <a:r>
              <a:rPr lang="ko-KR" altLang="en-US" sz="2800" b="1" dirty="0" smtClean="0"/>
              <a:t>시민 </a:t>
            </a:r>
            <a:r>
              <a:rPr lang="ko-KR" altLang="en-US" sz="2800" b="1" dirty="0" err="1" smtClean="0"/>
              <a:t>체감형</a:t>
            </a:r>
            <a:r>
              <a:rPr lang="ko-KR" altLang="en-US" sz="2800" b="1" dirty="0" smtClean="0"/>
              <a:t> 존엄</a:t>
            </a:r>
            <a:r>
              <a:rPr lang="en-US" altLang="ko-KR" sz="2800" b="1" dirty="0" smtClean="0"/>
              <a:t>*</a:t>
            </a:r>
            <a:r>
              <a:rPr lang="ko-KR" altLang="en-US" sz="2800" b="1" dirty="0" smtClean="0"/>
              <a:t>복지 정책에 대한 사회적 요구 증가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endParaRPr lang="en-US" altLang="ko-KR" sz="2800" b="1" dirty="0"/>
          </a:p>
          <a:p>
            <a:pPr algn="just">
              <a:lnSpc>
                <a:spcPct val="100000"/>
              </a:lnSpc>
            </a:pPr>
            <a:r>
              <a:rPr lang="en-US" altLang="ko-KR" sz="2800" b="1" dirty="0" smtClean="0"/>
              <a:t>                </a:t>
            </a:r>
            <a:r>
              <a:rPr lang="ko-KR" altLang="en-US" sz="2800" b="1" dirty="0" smtClean="0"/>
              <a:t>다</a:t>
            </a:r>
            <a:r>
              <a:rPr lang="en-US" altLang="ko-KR" sz="2800" b="1" dirty="0" smtClean="0"/>
              <a:t>. </a:t>
            </a:r>
            <a:r>
              <a:rPr lang="ko-KR" altLang="en-US" sz="2800" b="1" dirty="0" smtClean="0"/>
              <a:t>기존 복지제도의 행정 부담 및 사각지대 보완 필요성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39673880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 smtClean="0"/>
              <a:t>3. </a:t>
            </a:r>
            <a:r>
              <a:rPr lang="ko-KR" altLang="en-US" sz="4000" b="1" dirty="0" smtClean="0"/>
              <a:t>정책모델의 핵심 구조 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3"/>
            <a:ext cx="12192000" cy="50119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             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</a:t>
            </a:r>
            <a:r>
              <a:rPr lang="ko-KR" altLang="en-US" sz="2800" b="1" dirty="0" smtClean="0"/>
              <a:t>가</a:t>
            </a:r>
            <a:r>
              <a:rPr lang="en-US" altLang="ko-KR" sz="2800" b="1" dirty="0" smtClean="0"/>
              <a:t>. </a:t>
            </a:r>
            <a:r>
              <a:rPr lang="ko-KR" altLang="en-US" sz="2800" b="1" dirty="0" smtClean="0"/>
              <a:t>추가 세금 신설이 아닌 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</a:t>
            </a:r>
            <a:r>
              <a:rPr lang="ko-KR" altLang="en-US" sz="2800" b="1" dirty="0" smtClean="0"/>
              <a:t>기존 소비 흐름의 재구성을 통한 </a:t>
            </a:r>
            <a:r>
              <a:rPr lang="ko-KR" altLang="en-US" sz="2800" b="1" dirty="0" err="1" smtClean="0"/>
              <a:t>환류</a:t>
            </a:r>
            <a:r>
              <a:rPr lang="ko-KR" altLang="en-US" sz="2800" b="1" dirty="0" smtClean="0"/>
              <a:t> 구조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 smtClean="0"/>
              <a:t>                </a:t>
            </a:r>
            <a:r>
              <a:rPr lang="ko-KR" altLang="en-US" sz="2800" b="1" dirty="0" smtClean="0"/>
              <a:t>나</a:t>
            </a:r>
            <a:r>
              <a:rPr lang="en-US" altLang="ko-KR" sz="2800" b="1" dirty="0" smtClean="0"/>
              <a:t>. </a:t>
            </a:r>
            <a:r>
              <a:rPr lang="ko-KR" altLang="en-US" sz="2800" b="1" dirty="0" smtClean="0"/>
              <a:t>개인 성과 </a:t>
            </a:r>
            <a:r>
              <a:rPr lang="en-US" altLang="ko-KR" sz="2800" b="1" dirty="0" smtClean="0"/>
              <a:t>* </a:t>
            </a:r>
            <a:r>
              <a:rPr lang="ko-KR" altLang="en-US" sz="2800" b="1" dirty="0" smtClean="0"/>
              <a:t>조건 중심이 아닌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</a:t>
            </a:r>
            <a:r>
              <a:rPr lang="ko-KR" altLang="en-US" sz="2800" b="1" dirty="0" smtClean="0"/>
              <a:t>생활 참여 기반 공공순환 방식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endParaRPr lang="en-US" altLang="ko-KR" sz="2800" b="1" dirty="0"/>
          </a:p>
          <a:p>
            <a:pPr algn="just">
              <a:lnSpc>
                <a:spcPct val="100000"/>
              </a:lnSpc>
            </a:pPr>
            <a:r>
              <a:rPr lang="en-US" altLang="ko-KR" sz="2800" b="1" dirty="0" smtClean="0"/>
              <a:t>                </a:t>
            </a:r>
            <a:r>
              <a:rPr lang="ko-KR" altLang="en-US" sz="2800" b="1" dirty="0" smtClean="0"/>
              <a:t>다</a:t>
            </a:r>
            <a:r>
              <a:rPr lang="en-US" altLang="ko-KR" sz="2800" b="1" dirty="0" smtClean="0"/>
              <a:t>. </a:t>
            </a:r>
            <a:r>
              <a:rPr lang="ko-KR" altLang="en-US" sz="2800" b="1" dirty="0" smtClean="0"/>
              <a:t>낙인 </a:t>
            </a:r>
            <a:r>
              <a:rPr lang="en-US" altLang="ko-KR" sz="2800" b="1" dirty="0" smtClean="0"/>
              <a:t>* </a:t>
            </a:r>
            <a:r>
              <a:rPr lang="ko-KR" altLang="en-US" sz="2800" b="1" dirty="0" smtClean="0"/>
              <a:t>선별 없는 보편적 참여 가능 구조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20639205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/>
              <a:t>4</a:t>
            </a:r>
            <a:r>
              <a:rPr lang="en-US" altLang="ko-KR" sz="4000" b="1" dirty="0" smtClean="0"/>
              <a:t>. </a:t>
            </a:r>
            <a:r>
              <a:rPr lang="ko-KR" altLang="en-US" sz="4000" b="1" dirty="0" smtClean="0"/>
              <a:t>무궁화쇼핑의 역할 및 성격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3"/>
            <a:ext cx="12192000" cy="50119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             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ko-KR" altLang="en-US" sz="2800" b="1" dirty="0" smtClean="0"/>
              <a:t>                  무궁화쇼핑은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본 정책모델을 실험 </a:t>
            </a:r>
            <a:r>
              <a:rPr lang="en-US" altLang="ko-KR" sz="2800" b="1" dirty="0" smtClean="0"/>
              <a:t>* </a:t>
            </a:r>
            <a:r>
              <a:rPr lang="ko-KR" altLang="en-US" sz="2800" b="1" dirty="0" smtClean="0"/>
              <a:t>검증하기 위한 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             </a:t>
            </a:r>
            <a:r>
              <a:rPr lang="ko-KR" altLang="en-US" sz="2800" b="1" dirty="0" smtClean="0"/>
              <a:t>생활기반 </a:t>
            </a:r>
            <a:r>
              <a:rPr lang="ko-KR" altLang="en-US" sz="2800" b="1" dirty="0" err="1" smtClean="0"/>
              <a:t>플렛품</a:t>
            </a:r>
            <a:r>
              <a:rPr lang="ko-KR" altLang="en-US" sz="2800" b="1" dirty="0" smtClean="0"/>
              <a:t> 역할을 수행함</a:t>
            </a:r>
            <a:r>
              <a:rPr lang="en-US" altLang="ko-KR" sz="2800" b="1" dirty="0" smtClean="0"/>
              <a:t>. </a:t>
            </a:r>
          </a:p>
          <a:p>
            <a:pPr algn="just">
              <a:lnSpc>
                <a:spcPct val="100000"/>
              </a:lnSpc>
            </a:pP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 smtClean="0"/>
              <a:t>    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현재 영업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배당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 수익 활동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 사업 목적이 아님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0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향후 정부 정책 또는 공공 </a:t>
            </a:r>
            <a:r>
              <a:rPr lang="ko-KR" altLang="en-US" sz="28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거버넌스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이양 전제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1570144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 smtClean="0"/>
              <a:t>5. </a:t>
            </a:r>
            <a:r>
              <a:rPr lang="ko-KR" altLang="en-US" sz="4000" b="1" dirty="0" smtClean="0"/>
              <a:t>추진 방식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3"/>
            <a:ext cx="12192000" cy="50119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             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ko-KR" altLang="en-US" sz="2800" b="1" dirty="0" smtClean="0"/>
              <a:t>                     가</a:t>
            </a:r>
            <a:r>
              <a:rPr lang="en-US" altLang="ko-KR" sz="2800" b="1" dirty="0" smtClean="0"/>
              <a:t>. </a:t>
            </a:r>
            <a:r>
              <a:rPr lang="ko-KR" altLang="en-US" sz="2800" b="1" dirty="0" smtClean="0"/>
              <a:t>전국 단위 일괄 도입이 아닌 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                </a:t>
            </a:r>
            <a:r>
              <a:rPr lang="ko-KR" altLang="en-US" sz="2800" b="1" dirty="0" smtClean="0"/>
              <a:t>특정 지역</a:t>
            </a:r>
            <a:r>
              <a:rPr lang="en-US" altLang="ko-KR" sz="2800" b="1" dirty="0" smtClean="0"/>
              <a:t>(</a:t>
            </a:r>
            <a:r>
              <a:rPr lang="ko-KR" altLang="en-US" sz="2800" b="1" dirty="0" err="1" smtClean="0"/>
              <a:t>특구</a:t>
            </a:r>
            <a:r>
              <a:rPr lang="en-US" altLang="ko-KR" sz="2800" b="1" dirty="0" smtClean="0"/>
              <a:t>) </a:t>
            </a:r>
            <a:r>
              <a:rPr lang="ko-KR" altLang="en-US" sz="2800" b="1" dirty="0" smtClean="0"/>
              <a:t>단위 정책 실험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endParaRPr lang="en-US" altLang="ko-KR" sz="2800" b="1" dirty="0"/>
          </a:p>
          <a:p>
            <a:pPr algn="just">
              <a:lnSpc>
                <a:spcPct val="100000"/>
              </a:lnSpc>
            </a:pPr>
            <a:r>
              <a:rPr lang="en-US" altLang="ko-KR" sz="2800" b="1" dirty="0" smtClean="0"/>
              <a:t>                     </a:t>
            </a:r>
            <a:r>
              <a:rPr lang="ko-KR" altLang="en-US" sz="2800" b="1" dirty="0" smtClean="0"/>
              <a:t>나</a:t>
            </a:r>
            <a:r>
              <a:rPr lang="en-US" altLang="ko-KR" sz="2800" b="1" dirty="0" smtClean="0"/>
              <a:t>. </a:t>
            </a:r>
            <a:r>
              <a:rPr lang="ko-KR" altLang="en-US" sz="2800" b="1" dirty="0" smtClean="0"/>
              <a:t>소비 </a:t>
            </a:r>
            <a:r>
              <a:rPr lang="en-US" altLang="ko-KR" sz="2800" b="1" dirty="0" smtClean="0"/>
              <a:t>* </a:t>
            </a:r>
            <a:r>
              <a:rPr lang="ko-KR" altLang="en-US" sz="2800" b="1" dirty="0" smtClean="0"/>
              <a:t>복지 </a:t>
            </a:r>
            <a:r>
              <a:rPr lang="en-US" altLang="ko-KR" sz="2800" b="1" dirty="0" smtClean="0"/>
              <a:t>* </a:t>
            </a:r>
            <a:r>
              <a:rPr lang="ko-KR" altLang="en-US" sz="2800" b="1" dirty="0" smtClean="0"/>
              <a:t>데이터 </a:t>
            </a:r>
            <a:r>
              <a:rPr lang="en-US" altLang="ko-KR" sz="2800" b="1" dirty="0" smtClean="0"/>
              <a:t>* </a:t>
            </a:r>
            <a:r>
              <a:rPr lang="ko-KR" altLang="en-US" sz="2800" b="1" dirty="0" smtClean="0"/>
              <a:t>행정의 통합 운영 검증</a:t>
            </a:r>
            <a:endParaRPr lang="en-US" altLang="ko-KR" sz="2800" b="1" dirty="0" smtClean="0"/>
          </a:p>
          <a:p>
            <a:pPr algn="just">
              <a:lnSpc>
                <a:spcPct val="100000"/>
              </a:lnSpc>
            </a:pPr>
            <a:endParaRPr lang="en-US" altLang="ko-KR" sz="2800" b="1" dirty="0"/>
          </a:p>
          <a:p>
            <a:pPr algn="just">
              <a:lnSpc>
                <a:spcPct val="100000"/>
              </a:lnSpc>
            </a:pPr>
            <a:r>
              <a:rPr lang="en-US" altLang="ko-KR" sz="2800" b="1" dirty="0" smtClean="0"/>
              <a:t>                     </a:t>
            </a:r>
            <a:r>
              <a:rPr lang="ko-KR" altLang="en-US" sz="2800" b="1" dirty="0" smtClean="0"/>
              <a:t>다</a:t>
            </a:r>
            <a:r>
              <a:rPr lang="en-US" altLang="ko-KR" sz="2800" b="1" dirty="0" smtClean="0"/>
              <a:t>. </a:t>
            </a:r>
            <a:r>
              <a:rPr lang="ko-KR" altLang="en-US" sz="2800" b="1" dirty="0" smtClean="0"/>
              <a:t>성과 검증 후 확산 여부를 공공 판단에 따라 결정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21722854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 smtClean="0"/>
              <a:t>7. </a:t>
            </a:r>
            <a:r>
              <a:rPr lang="ko-KR" altLang="en-US" sz="4000" b="1" dirty="0" smtClean="0"/>
              <a:t>전시포럼 개최 목적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3"/>
            <a:ext cx="12192000" cy="501194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             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본 전시포럼은 정책 실행 선언이 아닌</a:t>
            </a:r>
            <a:r>
              <a:rPr lang="en-US" altLang="ko-KR" sz="2800" b="1" dirty="0" smtClean="0"/>
              <a:t>,</a:t>
            </a:r>
            <a:endParaRPr lang="en-US" altLang="ko-KR" sz="2800" b="1" dirty="0"/>
          </a:p>
          <a:p>
            <a:pPr algn="just">
              <a:lnSpc>
                <a:spcPct val="150000"/>
              </a:lnSpc>
            </a:pPr>
            <a:r>
              <a:rPr lang="en-US" altLang="ko-KR" sz="2800" b="1" dirty="0" smtClean="0"/>
              <a:t>                 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정책 구조의 공공성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행정 적합성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실현 가능성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대한 사전 검증 및 의견 수렴을 목적으로 함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</a:t>
            </a:r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</a:t>
            </a:r>
            <a:endParaRPr lang="en-US" altLang="ko-KR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644680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 smtClean="0"/>
              <a:t>9. </a:t>
            </a:r>
            <a:r>
              <a:rPr lang="ko-KR" altLang="en-US" sz="4000" b="1" dirty="0" smtClean="0"/>
              <a:t>문의처 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46053"/>
            <a:ext cx="12192000" cy="501194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             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ko-KR" altLang="en-US" sz="2800" b="1" dirty="0" smtClean="0"/>
              <a:t>                  무궁화쇼핑 공공순환경제 정책모델 준비 위원회</a:t>
            </a:r>
            <a:endParaRPr lang="en-US" altLang="ko-KR" sz="28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공식 </a:t>
            </a:r>
            <a:r>
              <a:rPr lang="ko-KR" altLang="en-US" sz="28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플렛폼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2800" b="1" u="sng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www.</a:t>
            </a:r>
            <a:r>
              <a:rPr lang="ko-KR" altLang="en-US" sz="2800" b="1" u="sng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무궁화쇼핑</a:t>
            </a:r>
            <a:r>
              <a:rPr lang="en-US" altLang="ko-KR" sz="2800" b="1" u="sng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.com</a:t>
            </a:r>
            <a:endParaRPr lang="en-US" altLang="ko-KR" sz="2800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1975196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18496</TotalTime>
  <Words>516</Words>
  <Application>Microsoft Office PowerPoint</Application>
  <PresentationFormat>와이드스크린</PresentationFormat>
  <Paragraphs>104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1" baseType="lpstr">
      <vt:lpstr>HY견고딕</vt:lpstr>
      <vt:lpstr>맑은 고딕</vt:lpstr>
      <vt:lpstr>Arial</vt:lpstr>
      <vt:lpstr>Office 테마</vt:lpstr>
      <vt:lpstr> 국회*공공기관 브리핑용 초단본 무궁화쇼핑 공공순환경제 정책모델   무궁화쇼핑 I 작성자: 최선옥 I 2026년1월   </vt:lpstr>
      <vt:lpstr> 1. 한 줄 요약 </vt:lpstr>
      <vt:lpstr> 2. 추진 배경</vt:lpstr>
      <vt:lpstr> 3. 정책모델 핵심</vt:lpstr>
      <vt:lpstr>  4. 무궁화쇼핑의 성격</vt:lpstr>
      <vt:lpstr>5. 추진 방식 </vt:lpstr>
      <vt:lpstr>5. 추진 방식 </vt:lpstr>
      <vt:lpstr>6. 현재 단계</vt:lpstr>
      <vt:lpstr>7. 요청 사항 </vt:lpstr>
      <vt:lpstr> 공문용 요약본 무궁화쇼핑 공공순환경제 정책모델 전시포럼 관련   무궁화쇼핑 I 작성자: 최선옥 I 2026년1월   </vt:lpstr>
      <vt:lpstr>1. 사업(정책모델) 개요 </vt:lpstr>
      <vt:lpstr>2. 추진 배경 및 필요성 </vt:lpstr>
      <vt:lpstr>3. 정책모델의 핵심 구조 </vt:lpstr>
      <vt:lpstr>4. 무궁화쇼핑의 역할 및 성격</vt:lpstr>
      <vt:lpstr>5. 추진 방식</vt:lpstr>
      <vt:lpstr>7. 전시포럼 개최 목적</vt:lpstr>
      <vt:lpstr>9. 문의처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1166</cp:revision>
  <cp:lastPrinted>2024-05-24T08:08:49Z</cp:lastPrinted>
  <dcterms:created xsi:type="dcterms:W3CDTF">2022-06-20T02:28:03Z</dcterms:created>
  <dcterms:modified xsi:type="dcterms:W3CDTF">2026-01-07T02:30:38Z</dcterms:modified>
</cp:coreProperties>
</file>