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7" r:id="rId4"/>
    <p:sldId id="268" r:id="rId5"/>
    <p:sldId id="269" r:id="rId6"/>
    <p:sldId id="271" r:id="rId7"/>
    <p:sldId id="270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8FFCB"/>
    <a:srgbClr val="2611C5"/>
    <a:srgbClr val="F830E0"/>
    <a:srgbClr val="0E0EC8"/>
    <a:srgbClr val="101654"/>
    <a:srgbClr val="DA04D0"/>
    <a:srgbClr val="FFCCFF"/>
    <a:srgbClr val="FF66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9385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0234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966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9031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1818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8730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031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7821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1639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171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6638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6058B-0EF9-4AAB-B70A-E85AD117F935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1880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12266762" cy="6857999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4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지자체</a:t>
            </a:r>
            <a:r>
              <a:rPr lang="en-US" altLang="ko-KR" sz="4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lang="ko-KR" altLang="en-US" sz="4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국회 브리핑용 </a:t>
            </a:r>
            <a:r>
              <a:rPr lang="en-US" altLang="ko-KR" sz="4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4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3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초단본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장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3200" dirty="0" smtClean="0">
                <a:latin typeface="+mn-ea"/>
                <a:ea typeface="+mn-ea"/>
              </a:rPr>
              <a:t>무궁화쇼핑 </a:t>
            </a:r>
            <a:r>
              <a:rPr lang="en-US" altLang="ko-KR" sz="3200" dirty="0">
                <a:latin typeface="+mn-ea"/>
                <a:ea typeface="+mn-ea"/>
              </a:rPr>
              <a:t>I</a:t>
            </a:r>
            <a:r>
              <a:rPr lang="en-US" altLang="ko-KR" sz="3200" dirty="0" smtClean="0">
                <a:latin typeface="+mn-ea"/>
                <a:ea typeface="+mn-ea"/>
              </a:rPr>
              <a:t> </a:t>
            </a:r>
            <a:r>
              <a:rPr lang="ko-KR" altLang="en-US" sz="3200" dirty="0" smtClean="0">
                <a:latin typeface="+mn-ea"/>
                <a:ea typeface="+mn-ea"/>
              </a:rPr>
              <a:t>작성자</a:t>
            </a:r>
            <a:r>
              <a:rPr lang="en-US" altLang="ko-KR" sz="3200" dirty="0" smtClean="0">
                <a:latin typeface="+mn-ea"/>
                <a:ea typeface="+mn-ea"/>
              </a:rPr>
              <a:t>: </a:t>
            </a:r>
            <a:r>
              <a:rPr lang="ko-KR" altLang="en-US" sz="3200" dirty="0" smtClean="0">
                <a:latin typeface="+mn-ea"/>
                <a:ea typeface="+mn-ea"/>
              </a:rPr>
              <a:t>최선옥 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 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2026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3200" dirty="0" smtClean="0">
                <a:latin typeface="+mn-ea"/>
                <a:ea typeface="+mn-ea"/>
              </a:rPr>
              <a:t/>
            </a:r>
            <a:br>
              <a:rPr lang="en-US" altLang="ko-KR" sz="3200" dirty="0" smtClean="0">
                <a:latin typeface="+mn-ea"/>
                <a:ea typeface="+mn-ea"/>
              </a:rPr>
            </a:br>
            <a:r>
              <a:rPr lang="en-US" altLang="ko-KR" sz="3200" dirty="0" smtClean="0">
                <a:latin typeface="+mn-ea"/>
                <a:ea typeface="+mn-ea"/>
              </a:rPr>
              <a:t/>
            </a:r>
            <a:br>
              <a:rPr lang="en-US" altLang="ko-KR" sz="3200" dirty="0" smtClean="0">
                <a:latin typeface="+mn-ea"/>
                <a:ea typeface="+mn-ea"/>
              </a:rPr>
            </a:br>
            <a:endParaRPr lang="ko-KR" altLang="en-US" sz="40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62308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25879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b="1" dirty="0" smtClean="0"/>
              <a:t>■ </a:t>
            </a:r>
            <a:r>
              <a:rPr lang="ko-KR" altLang="en-US" sz="4000" b="1" dirty="0" smtClean="0"/>
              <a:t>제안 개요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20174"/>
            <a:ext cx="12192000" cy="5037825"/>
          </a:xfrm>
        </p:spPr>
        <p:txBody>
          <a:bodyPr>
            <a:normAutofit/>
          </a:bodyPr>
          <a:lstStyle/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</a:p>
          <a:p>
            <a:pPr algn="just"/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주제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∥  50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 단위 자율 공공경제 모델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(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 재정과 분리된 </a:t>
            </a:r>
            <a:r>
              <a:rPr lang="ko-KR" altLang="en-US" sz="28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희년경제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공동체 실험 안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∥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국가의 조세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복지 체계를 유지한 채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algn="just"/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지역 단위에서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잉여 순환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＇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통해 주거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부채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돌봄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</a:p>
          <a:p>
            <a:pPr algn="just"/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미래를 자율적으로 해결하는 모델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88212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51759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b="1" dirty="0" smtClean="0"/>
              <a:t>■1 </a:t>
            </a:r>
            <a:r>
              <a:rPr lang="ko-KR" altLang="en-US" sz="4000" b="1" dirty="0" smtClean="0"/>
              <a:t>왜 필요한가 </a:t>
            </a:r>
            <a:r>
              <a:rPr lang="en-US" altLang="ko-KR" sz="4000" b="1" dirty="0" smtClean="0"/>
              <a:t>(</a:t>
            </a:r>
            <a:r>
              <a:rPr lang="ko-KR" altLang="en-US" sz="4000" b="1" dirty="0" smtClean="0"/>
              <a:t>문제 인식</a:t>
            </a:r>
            <a:r>
              <a:rPr lang="en-US" altLang="ko-KR" sz="4000" b="1" dirty="0" smtClean="0"/>
              <a:t>)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20174"/>
            <a:ext cx="12192000" cy="5037825"/>
          </a:xfrm>
        </p:spPr>
        <p:txBody>
          <a:bodyPr>
            <a:noAutofit/>
          </a:bodyPr>
          <a:lstStyle/>
          <a:p>
            <a:pPr algn="just"/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</a:p>
          <a:p>
            <a:pPr algn="just"/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 재정만으로는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▷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주거 불안 ▷가계 부채 ▷돌봄 공백 ▷청년 이탈 해결 한계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복지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확대는 재정 부담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정치 갈등 동반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시장 자율은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격차 고착화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심화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</a:t>
            </a:r>
          </a:p>
          <a:p>
            <a:pPr algn="just"/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☞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국가를  대체하지 않는 제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보완 구조 필요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1663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51759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 smtClean="0"/>
              <a:t>■2 </a:t>
            </a:r>
            <a:r>
              <a:rPr lang="ko-KR" altLang="en-US" sz="4400" b="1" dirty="0" smtClean="0"/>
              <a:t>기본 구조 </a:t>
            </a:r>
            <a:r>
              <a:rPr lang="en-US" altLang="ko-KR" sz="3600" b="1" dirty="0" smtClean="0"/>
              <a:t>(</a:t>
            </a:r>
            <a:r>
              <a:rPr lang="ko-KR" altLang="en-US" sz="3600" b="1" dirty="0" smtClean="0"/>
              <a:t>국가와의 역할 분리</a:t>
            </a:r>
            <a:r>
              <a:rPr lang="en-US" altLang="ko-KR" sz="3600" b="1" dirty="0" smtClean="0"/>
              <a:t>)</a:t>
            </a:r>
            <a:endParaRPr lang="ko-KR" altLang="en-US" sz="36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20174"/>
            <a:ext cx="12192000" cy="5037825"/>
          </a:xfrm>
        </p:spPr>
        <p:txBody>
          <a:bodyPr>
            <a:noAutofit/>
          </a:bodyPr>
          <a:lstStyle/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</a:p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◆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  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•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조세, 법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치안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국방 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광역 인프라 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최저 </a:t>
            </a:r>
            <a:r>
              <a:rPr lang="ko-KR" altLang="en-US" sz="28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안전망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◆ 50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 </a:t>
            </a:r>
            <a:r>
              <a:rPr lang="ko-KR" altLang="en-US" sz="3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희년경제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공동체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•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식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 기본 안정   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위기 시 부채 완충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•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돌봄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노동 순환        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다음 세대 준비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</a:p>
          <a:p>
            <a:pPr algn="just">
              <a:lnSpc>
                <a:spcPct val="15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☞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강제 없음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세금 아님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선택 참여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8930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 smtClean="0"/>
              <a:t>■3 </a:t>
            </a:r>
            <a:r>
              <a:rPr lang="ko-KR" altLang="en-US" sz="4400" b="1" dirty="0" smtClean="0"/>
              <a:t>규모 설정의 근거 </a:t>
            </a:r>
            <a:endParaRPr lang="ko-KR" altLang="en-US" sz="36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42536"/>
            <a:ext cx="12192000" cy="5115464"/>
          </a:xfrm>
        </p:spPr>
        <p:txBody>
          <a:bodyPr>
            <a:noAutofit/>
          </a:bodyPr>
          <a:lstStyle/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</a:t>
            </a:r>
            <a:r>
              <a:rPr lang="en-US" altLang="ko-KR" sz="3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◆ </a:t>
            </a:r>
            <a:r>
              <a:rPr lang="ko-KR" altLang="en-US" sz="3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왜 </a:t>
            </a:r>
            <a:r>
              <a:rPr lang="en-US" altLang="ko-KR" sz="3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50</a:t>
            </a:r>
            <a:r>
              <a:rPr lang="ko-KR" altLang="en-US" sz="3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 인가 </a:t>
            </a:r>
            <a:endParaRPr lang="en-US" altLang="ko-KR" sz="3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•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행정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통계 단위로 실험 가능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•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주거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의료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돌봄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자급 설계 가능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책임 성과 투명성 유지 가능한 최대 규모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☞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정책 실증에 가장 현실적인 인구 단위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</a:t>
            </a:r>
          </a:p>
          <a:p>
            <a:pPr algn="just"/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646578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 smtClean="0"/>
              <a:t>■4 </a:t>
            </a:r>
            <a:r>
              <a:rPr lang="ko-KR" altLang="en-US" sz="4400" b="1" dirty="0" smtClean="0"/>
              <a:t>재정 구조 </a:t>
            </a:r>
            <a:r>
              <a:rPr lang="en-US" altLang="ko-KR" sz="4000" b="1" dirty="0" smtClean="0"/>
              <a:t>(</a:t>
            </a:r>
            <a:r>
              <a:rPr lang="ko-KR" altLang="en-US" sz="4000" b="1" dirty="0" smtClean="0"/>
              <a:t>연간 기준</a:t>
            </a:r>
            <a: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개념 수치</a:t>
            </a:r>
            <a: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4000" b="1" dirty="0" smtClean="0"/>
              <a:t> </a:t>
            </a:r>
            <a:endParaRPr lang="ko-KR" altLang="en-US" sz="32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42536"/>
            <a:ext cx="12192000" cy="5115464"/>
          </a:xfrm>
        </p:spPr>
        <p:txBody>
          <a:bodyPr>
            <a:noAutofit/>
          </a:bodyPr>
          <a:lstStyle/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  <a:endParaRPr lang="en-US" altLang="ko-KR" sz="3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•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공동체 총 소득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약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25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 원 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•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생존 기준선 총합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약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 원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just">
              <a:lnSpc>
                <a:spcPct val="100000"/>
              </a:lnSpc>
            </a:pP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▶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공동체 잉여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조원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•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잉여 중 공공 순환 목표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20%</a:t>
            </a:r>
          </a:p>
          <a:p>
            <a:pPr algn="just">
              <a:lnSpc>
                <a:spcPct val="10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▶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연간 </a:t>
            </a:r>
            <a:r>
              <a:rPr lang="ko-KR" altLang="en-US" sz="3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공공풀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약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 원 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</a:t>
            </a: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♠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세금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의무 헌금 아님   ♠생존선 이하 가구는 기여 면제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</a:t>
            </a:r>
          </a:p>
          <a:p>
            <a:pPr algn="just"/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88222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>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 smtClean="0"/>
              <a:t>■5 </a:t>
            </a:r>
            <a:r>
              <a:rPr lang="ko-KR" altLang="en-US" sz="4400" b="1" dirty="0" err="1" smtClean="0"/>
              <a:t>공공풀</a:t>
            </a:r>
            <a:r>
              <a:rPr lang="ko-KR" altLang="en-US" sz="4400" b="1" dirty="0" smtClean="0"/>
              <a:t> 사용 우선순위</a:t>
            </a:r>
            <a:r>
              <a:rPr lang="en-US" altLang="ko-KR" sz="4000" b="1" dirty="0" smtClean="0"/>
              <a:t>(1</a:t>
            </a:r>
            <a:r>
              <a:rPr lang="ko-KR" altLang="en-US" sz="4000" b="1" dirty="0" smtClean="0"/>
              <a:t>조 원</a:t>
            </a:r>
            <a:r>
              <a:rPr lang="en-US" altLang="ko-KR" sz="4000" b="1" dirty="0" smtClean="0"/>
              <a:t>)</a:t>
            </a:r>
            <a:r>
              <a:rPr lang="ko-KR" altLang="en-US" sz="3600" b="1" dirty="0" smtClean="0"/>
              <a:t> </a:t>
            </a:r>
            <a:endParaRPr lang="ko-KR" altLang="en-US" sz="2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42536"/>
            <a:ext cx="12192000" cy="5115464"/>
          </a:xfrm>
        </p:spPr>
        <p:txBody>
          <a:bodyPr>
            <a:noAutofit/>
          </a:bodyPr>
          <a:lstStyle/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  <a:endParaRPr lang="en-US" altLang="ko-KR" sz="3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1.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주거 안정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(30%) – 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무주택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노인 주거</a:t>
            </a:r>
            <a:endParaRPr lang="en-US" altLang="ko-KR" sz="3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2.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부채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위기 완충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(25%) – 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의료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실직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돌봄 위기 대응</a:t>
            </a:r>
            <a:endParaRPr lang="en-US" altLang="ko-KR" sz="3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다음 세대 투자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(20%) 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교육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전환훈련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주거준비</a:t>
            </a:r>
            <a:endParaRPr lang="en-US" altLang="ko-KR" sz="3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돌봄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노동 순환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(15%) 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지역 일자리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돌봄 연계</a:t>
            </a:r>
            <a:endParaRPr lang="en-US" altLang="ko-KR" sz="3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5.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운영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투명성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(10%) 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공개 회계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시민 감사</a:t>
            </a:r>
            <a:endParaRPr lang="en-US" altLang="ko-KR" sz="3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</a:t>
            </a:r>
          </a:p>
          <a:p>
            <a:pPr algn="just"/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874161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>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 smtClean="0"/>
              <a:t>■6 </a:t>
            </a:r>
            <a:r>
              <a:rPr lang="ko-KR" altLang="en-US" sz="4400" b="1" dirty="0" smtClean="0"/>
              <a:t>참여 방식 </a:t>
            </a:r>
            <a:r>
              <a:rPr lang="en-US" altLang="ko-KR" sz="4000" b="1" dirty="0" smtClean="0"/>
              <a:t>(</a:t>
            </a:r>
            <a:r>
              <a:rPr lang="ko-KR" altLang="en-US" sz="4000" b="1" dirty="0" smtClean="0"/>
              <a:t>강제 없음</a:t>
            </a:r>
            <a:r>
              <a:rPr lang="en-US" altLang="ko-KR" sz="4000" b="1" dirty="0" smtClean="0"/>
              <a:t>)</a:t>
            </a:r>
            <a:br>
              <a:rPr lang="en-US" altLang="ko-KR" sz="4000" b="1" dirty="0" smtClean="0"/>
            </a:br>
            <a:r>
              <a:rPr lang="ko-KR" altLang="en-US" sz="3600" b="1" dirty="0" smtClean="0"/>
              <a:t> </a:t>
            </a:r>
            <a:endParaRPr lang="ko-KR" altLang="en-US" sz="2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42536"/>
            <a:ext cx="12192000" cy="5115464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  <a:endParaRPr lang="en-US" altLang="ko-KR" sz="3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현금 기여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시간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기술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공간 기여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개인 소득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%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아님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→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잉여 발생 가구의 선택 참여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541155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>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 smtClean="0"/>
              <a:t>■7 </a:t>
            </a:r>
            <a:r>
              <a:rPr lang="ko-KR" altLang="en-US" sz="4400" b="1" dirty="0" smtClean="0"/>
              <a:t>기대 효과</a:t>
            </a:r>
            <a:r>
              <a:rPr lang="en-US" altLang="ko-KR" sz="4000" b="1" dirty="0" smtClean="0"/>
              <a:t/>
            </a:r>
            <a:br>
              <a:rPr lang="en-US" altLang="ko-KR" sz="4000" b="1" dirty="0" smtClean="0"/>
            </a:br>
            <a:r>
              <a:rPr lang="ko-KR" altLang="en-US" sz="3600" b="1" dirty="0" smtClean="0"/>
              <a:t> </a:t>
            </a:r>
            <a:endParaRPr lang="ko-KR" altLang="en-US" sz="2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388852"/>
            <a:ext cx="12192000" cy="456337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  <a:endParaRPr lang="en-US" altLang="ko-KR" sz="3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복지 수요의 지역 내 흡수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가계부채 위험 사전 완충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고령층 지역 정착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 재정 부담 증가 없음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정치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이념 갈등 최소화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70742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>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 smtClean="0"/>
              <a:t>■8 </a:t>
            </a:r>
            <a:r>
              <a:rPr lang="ko-KR" altLang="en-US" sz="4400" b="1" dirty="0" smtClean="0"/>
              <a:t>운영 안전장치</a:t>
            </a:r>
            <a:r>
              <a:rPr lang="en-US" altLang="ko-KR" sz="4400" b="1" dirty="0" smtClean="0"/>
              <a:t/>
            </a:r>
            <a:br>
              <a:rPr lang="en-US" altLang="ko-KR" sz="4400" b="1" dirty="0" smtClean="0"/>
            </a:br>
            <a:endParaRPr lang="ko-KR" altLang="en-US" sz="2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85668"/>
            <a:ext cx="12192000" cy="456337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  <a:endParaRPr lang="en-US" altLang="ko-KR" sz="3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 7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주기 점검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 14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구조 조정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• 49~50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대전환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고착  방지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133040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>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 smtClean="0"/>
              <a:t>■ </a:t>
            </a:r>
            <a:r>
              <a:rPr lang="ko-KR" altLang="en-US" sz="4400" b="1" dirty="0" smtClean="0"/>
              <a:t>결론 </a:t>
            </a:r>
            <a:r>
              <a:rPr lang="en-US" altLang="ko-KR" sz="4400" b="1" dirty="0" smtClean="0"/>
              <a:t>(</a:t>
            </a:r>
            <a:r>
              <a:rPr lang="ko-KR" altLang="en-US" sz="4400" b="1" dirty="0" smtClean="0"/>
              <a:t>정무용 문장</a:t>
            </a:r>
            <a:r>
              <a:rPr lang="en-US" altLang="ko-KR" sz="4400" b="1" dirty="0" smtClean="0"/>
              <a:t>)</a:t>
            </a:r>
            <a:br>
              <a:rPr lang="en-US" altLang="ko-KR" sz="4400" b="1" dirty="0" smtClean="0"/>
            </a:br>
            <a:endParaRPr lang="ko-KR" altLang="en-US" sz="2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85668"/>
            <a:ext cx="12192000" cy="456337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  <a:endParaRPr lang="en-US" altLang="ko-KR" sz="3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∥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본 모델은 국가 기능을 대체하지 않으며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국가가 감당하기 어려운 영역을 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지역 단위 자율 협력으로 보완하는 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현실적 공공경제 </a:t>
            </a:r>
            <a:r>
              <a:rPr lang="ko-KR" altLang="en-US" sz="3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실험안이다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9250465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>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ko-KR" altLang="en-US" sz="4400" b="1" dirty="0" smtClean="0"/>
              <a:t>국회 브리핑 </a:t>
            </a:r>
            <a:r>
              <a:rPr lang="en-US" altLang="ko-KR" sz="4400" b="1" dirty="0" smtClean="0"/>
              <a:t>3</a:t>
            </a:r>
            <a:r>
              <a:rPr lang="ko-KR" altLang="en-US" sz="4400" b="1" dirty="0" smtClean="0"/>
              <a:t>분 구두 </a:t>
            </a:r>
            <a:r>
              <a:rPr lang="ko-KR" altLang="en-US" sz="4400" b="1" dirty="0" err="1" smtClean="0"/>
              <a:t>멘트</a:t>
            </a:r>
            <a:r>
              <a:rPr lang="ko-KR" altLang="en-US" sz="4400" b="1" dirty="0" smtClean="0"/>
              <a:t> </a:t>
            </a:r>
            <a:r>
              <a:rPr lang="en-US" altLang="ko-KR" sz="4400" b="1" dirty="0" smtClean="0"/>
              <a:t>(</a:t>
            </a:r>
            <a:r>
              <a:rPr lang="ko-KR" altLang="en-US" sz="4400" b="1" dirty="0" smtClean="0"/>
              <a:t>초안</a:t>
            </a:r>
            <a:r>
              <a:rPr lang="en-US" altLang="ko-KR" sz="4400" b="1" dirty="0" smtClean="0"/>
              <a:t>)</a:t>
            </a:r>
            <a:endParaRPr lang="ko-KR" altLang="en-US" sz="2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85668"/>
            <a:ext cx="12192000" cy="507233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  <a:endParaRPr lang="en-US" altLang="ko-KR" sz="3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의원님 여러분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본 제안은 국가 재정이나 기존 복지 체계를 대체하려는 안이 아닙니다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국가가 해야 할 일은 국가는 그대로 하고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국가가 구조적으로 감당하기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어려운 영역을 지역 단위 자율 협력으로 보완하자는 제안입니다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858107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>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 smtClean="0"/>
              <a:t>1. </a:t>
            </a:r>
            <a:r>
              <a:rPr lang="ko-KR" altLang="en-US" sz="4400" b="1" dirty="0" smtClean="0"/>
              <a:t>문제 인식 </a:t>
            </a:r>
            <a:r>
              <a:rPr lang="en-US" altLang="ko-KR" sz="4400" b="1" dirty="0" smtClean="0"/>
              <a:t>(30</a:t>
            </a:r>
            <a:r>
              <a:rPr lang="ko-KR" altLang="en-US" sz="4400" b="1" dirty="0" smtClean="0"/>
              <a:t>초</a:t>
            </a:r>
            <a:r>
              <a:rPr lang="en-US" altLang="ko-KR" sz="4400" b="1" dirty="0" smtClean="0"/>
              <a:t>)</a:t>
            </a:r>
            <a:endParaRPr lang="ko-KR" altLang="en-US" sz="2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85668"/>
            <a:ext cx="12192000" cy="507233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현재 국가 재정은</a:t>
            </a:r>
            <a:endParaRPr lang="en-US" altLang="ko-KR" sz="3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주거 불안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가계부채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돌봄 공백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 이탈 문제를 모두 해결하기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에는 한계가 도달해 있습니다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복지를 확대하면 재정 부담과 정치적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갈등이 커지고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시장의 자율에 맡기면 격차가 고착화됩니다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☞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국가를 대신하지 않으면서도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algn="just">
              <a:lnSpc>
                <a:spcPct val="10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 부담을 줄일 수 있는 보완구조가 필요합니다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8049914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>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/>
              <a:t>2</a:t>
            </a:r>
            <a:r>
              <a:rPr lang="en-US" altLang="ko-KR" sz="4400" b="1" dirty="0" smtClean="0"/>
              <a:t>. </a:t>
            </a:r>
            <a:r>
              <a:rPr lang="ko-KR" altLang="en-US" sz="4400" b="1" dirty="0" smtClean="0"/>
              <a:t>제안 핵심 </a:t>
            </a:r>
            <a:r>
              <a:rPr lang="en-US" altLang="ko-KR" sz="4400" b="1" dirty="0" smtClean="0"/>
              <a:t>(40</a:t>
            </a:r>
            <a:r>
              <a:rPr lang="ko-KR" altLang="en-US" sz="4400" b="1" dirty="0" smtClean="0"/>
              <a:t>초</a:t>
            </a:r>
            <a:r>
              <a:rPr lang="en-US" altLang="ko-KR" sz="4400" b="1" dirty="0" smtClean="0"/>
              <a:t>)</a:t>
            </a:r>
            <a:endParaRPr lang="ko-KR" altLang="en-US" sz="2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85668"/>
            <a:ext cx="12192000" cy="507233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본 모델은 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인구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50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 명 단위의 자율 공공경제 공동체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구성하여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•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세금이 아닌 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강제 없는 참여로  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생존을 넘어선 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‘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잉여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지역 안에서 순환시키는 구조입니다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 예산과는 완전히 분리됩니다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4949993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>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 smtClean="0"/>
              <a:t>3. </a:t>
            </a:r>
            <a:r>
              <a:rPr lang="ko-KR" altLang="en-US" sz="4400" b="1" dirty="0" smtClean="0"/>
              <a:t>재정 구조 요약 </a:t>
            </a:r>
            <a:r>
              <a:rPr lang="en-US" altLang="ko-KR" sz="4400" b="1" dirty="0" smtClean="0"/>
              <a:t>(40</a:t>
            </a:r>
            <a:r>
              <a:rPr lang="ko-KR" altLang="en-US" sz="4400" b="1" dirty="0" smtClean="0"/>
              <a:t>초</a:t>
            </a:r>
            <a:r>
              <a:rPr lang="en-US" altLang="ko-KR" sz="4400" b="1" dirty="0" smtClean="0"/>
              <a:t>)</a:t>
            </a:r>
            <a:endParaRPr lang="ko-KR" altLang="en-US" sz="2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85668"/>
            <a:ext cx="12192000" cy="507233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50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 공동체 기준으로 보면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algn="just">
              <a:lnSpc>
                <a:spcPct val="10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•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연간 총소득 약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25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 원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•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생존 기준선 총합 약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 원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•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잉여 약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 원조 원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중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20%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수준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즉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 원 내외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자발적 </a:t>
            </a:r>
            <a:r>
              <a:rPr lang="ko-KR" altLang="en-US" sz="28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공공풀로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조성합니다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이는 세금도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의무 부담도 아닙니다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709488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>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/>
              <a:t>4</a:t>
            </a:r>
            <a:r>
              <a:rPr lang="en-US" altLang="ko-KR" sz="4400" b="1" dirty="0" smtClean="0"/>
              <a:t>. </a:t>
            </a:r>
            <a:r>
              <a:rPr lang="ko-KR" altLang="en-US" sz="4400" b="1" dirty="0" smtClean="0"/>
              <a:t>사용처 </a:t>
            </a:r>
            <a:r>
              <a:rPr lang="en-US" altLang="ko-KR" sz="4400" b="1" dirty="0" smtClean="0"/>
              <a:t>(40</a:t>
            </a:r>
            <a:r>
              <a:rPr lang="ko-KR" altLang="en-US" sz="4400" b="1" dirty="0" smtClean="0"/>
              <a:t>초</a:t>
            </a:r>
            <a:r>
              <a:rPr lang="en-US" altLang="ko-KR" sz="4400" b="1" dirty="0" smtClean="0"/>
              <a:t>)</a:t>
            </a:r>
            <a:br>
              <a:rPr lang="en-US" altLang="ko-KR" sz="4400" b="1" dirty="0" smtClean="0"/>
            </a:br>
            <a:endParaRPr lang="ko-KR" altLang="en-US" sz="2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354347"/>
            <a:ext cx="12192000" cy="498606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</a:t>
            </a:r>
            <a:r>
              <a:rPr lang="ko-KR" altLang="en-US" sz="28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공공풀은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다음 네 영역으로 집중됩니다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무주택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노인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주거 안정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2.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의료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실직 등 위기 시 부채 완충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3.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다음 세대 투자와 전환 교육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4.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지역 기반 돌봄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노동 순환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이로써  복지 수요의 상당 부분을 지역 내부에서 흡수할 수 있습니다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just">
              <a:lnSpc>
                <a:spcPct val="150000"/>
              </a:lnSpc>
            </a:pP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3600007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>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 smtClean="0"/>
              <a:t>5. </a:t>
            </a:r>
            <a:r>
              <a:rPr lang="ko-KR" altLang="en-US" sz="4400" b="1" dirty="0" smtClean="0"/>
              <a:t>기대 효과 </a:t>
            </a:r>
            <a:r>
              <a:rPr lang="en-US" altLang="ko-KR" sz="4400" b="1" dirty="0" smtClean="0"/>
              <a:t>(20</a:t>
            </a:r>
            <a:r>
              <a:rPr lang="ko-KR" altLang="en-US" sz="4400" b="1" dirty="0" smtClean="0"/>
              <a:t>초</a:t>
            </a:r>
            <a:r>
              <a:rPr lang="en-US" altLang="ko-KR" sz="4400" b="1" dirty="0" smtClean="0"/>
              <a:t>)</a:t>
            </a:r>
            <a:br>
              <a:rPr lang="en-US" altLang="ko-KR" sz="4400" b="1" dirty="0" smtClean="0"/>
            </a:br>
            <a:endParaRPr lang="ko-KR" altLang="en-US" sz="2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85668"/>
            <a:ext cx="12192000" cy="498606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3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</a:t>
            </a:r>
          </a:p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 재정 부담 증가 없음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복지의 선별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사각지대 감소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고령층 지역 정착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정치 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이념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갈등 최소화</a:t>
            </a:r>
            <a:endPara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</a:t>
            </a:r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just">
              <a:lnSpc>
                <a:spcPct val="150000"/>
              </a:lnSpc>
            </a:pPr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0887029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>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400" b="1" dirty="0"/>
              <a:t>6</a:t>
            </a:r>
            <a:r>
              <a:rPr lang="en-US" altLang="ko-KR" sz="4400" b="1" dirty="0" smtClean="0"/>
              <a:t>. </a:t>
            </a:r>
            <a:r>
              <a:rPr lang="ko-KR" altLang="en-US" sz="4400" b="1" dirty="0" smtClean="0"/>
              <a:t>마무리 </a:t>
            </a:r>
            <a:r>
              <a:rPr lang="en-US" altLang="ko-KR" sz="4400" b="1" dirty="0" smtClean="0"/>
              <a:t>(10</a:t>
            </a:r>
            <a:r>
              <a:rPr lang="ko-KR" altLang="en-US" sz="4400" b="1" dirty="0" smtClean="0"/>
              <a:t>초</a:t>
            </a:r>
            <a:r>
              <a:rPr lang="en-US" altLang="ko-KR" sz="4400" b="1" dirty="0" smtClean="0"/>
              <a:t>)</a:t>
            </a:r>
            <a:br>
              <a:rPr lang="en-US" altLang="ko-KR" sz="4400" b="1" dirty="0" smtClean="0"/>
            </a:br>
            <a:endParaRPr lang="ko-KR" altLang="en-US" sz="2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85668"/>
            <a:ext cx="12192000" cy="498606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의원님 여러분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endParaRPr lang="en-US" altLang="ko-KR" sz="3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모델은 새로운 복지가 아니라 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국가를 돕는 구조적 실험입니다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시범 지역부터 검토해 주신다면  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재정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정무적으로 안전한 정책 실증이 가능합니다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감사합니다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</a:t>
            </a:r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just">
              <a:lnSpc>
                <a:spcPct val="150000"/>
              </a:lnSpc>
            </a:pPr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6015157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5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>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ko-KR" altLang="en-US" sz="4400" b="1" dirty="0" smtClean="0"/>
              <a:t>보좌관용 </a:t>
            </a:r>
            <a:r>
              <a:rPr lang="en-US" altLang="ko-KR" sz="4400" b="1" dirty="0" smtClean="0"/>
              <a:t>5</a:t>
            </a:r>
            <a:r>
              <a:rPr lang="ko-KR" altLang="en-US" sz="4400" b="1" dirty="0" smtClean="0"/>
              <a:t>줄 요약 메모</a:t>
            </a:r>
            <a:r>
              <a:rPr lang="en-US" altLang="ko-KR" sz="4400" b="1" dirty="0" smtClean="0"/>
              <a:t/>
            </a:r>
            <a:br>
              <a:rPr lang="en-US" altLang="ko-KR" sz="4400" b="1" dirty="0" smtClean="0"/>
            </a:br>
            <a:endParaRPr lang="ko-KR" altLang="en-US" sz="2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85668"/>
            <a:ext cx="12192000" cy="498606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본 제안은 국가 조세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복지 체계를 대체하지 않고 지역 단위 자율 공공경제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실험안임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2.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인구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50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 명 단위로 구성하며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세금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강제 부담 없이 잉여의 자발적 순환을 핵심으로 함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공동체 잉여 중 약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**20%(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 원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규모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)**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공공풀로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조성하여 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주거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부채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돌봄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미래를 투자에 사용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</a:p>
          <a:p>
            <a:pPr algn="just">
              <a:lnSpc>
                <a:spcPct val="100000"/>
              </a:lnSpc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</a:p>
          <a:p>
            <a:pPr algn="just">
              <a:lnSpc>
                <a:spcPct val="100000"/>
              </a:lnSpc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4.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 재정 부담 증가 없이 복지 수요를 지역에서 흡수하는 구조로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algn="just">
              <a:lnSpc>
                <a:spcPct val="100000"/>
              </a:lnSpc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</a:t>
            </a:r>
            <a:r>
              <a:rPr lang="ko-KR" altLang="en-US" sz="2000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정치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이념 갈등 최소화 가능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시범 지역 실증 후 단계적 확대 검토가 적절함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          </a:t>
            </a: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just">
              <a:lnSpc>
                <a:spcPct val="150000"/>
              </a:lnSpc>
            </a:pP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46177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18578</TotalTime>
  <Words>928</Words>
  <Application>Microsoft Office PowerPoint</Application>
  <PresentationFormat>와이드스크린</PresentationFormat>
  <Paragraphs>229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3" baseType="lpstr">
      <vt:lpstr>HY견고딕</vt:lpstr>
      <vt:lpstr>맑은 고딕</vt:lpstr>
      <vt:lpstr>Arial</vt:lpstr>
      <vt:lpstr>Office 테마</vt:lpstr>
      <vt:lpstr> 지자체*국회 브리핑용  (초단본1장)  무궁화쇼핑 I 작성자: 최선옥 I 2026년1월   </vt:lpstr>
      <vt:lpstr> ■ 제안 개요</vt:lpstr>
      <vt:lpstr> ■1 왜 필요한가 (문제 인식)</vt:lpstr>
      <vt:lpstr> ■2 기본 구조 (국가와의 역할 분리)</vt:lpstr>
      <vt:lpstr> ■3 규모 설정의 근거 </vt:lpstr>
      <vt:lpstr> ■4 재정 구조 (연간 기준•개념 수치) </vt:lpstr>
      <vt:lpstr>  ■5 공공풀 사용 우선순위(1조 원) </vt:lpstr>
      <vt:lpstr>  ■6 참여 방식 (강제 없음)  </vt:lpstr>
      <vt:lpstr>  ■7 기대 효과  </vt:lpstr>
      <vt:lpstr>  ■8 운영 안전장치 </vt:lpstr>
      <vt:lpstr>  ■ 결론 (정무용 문장) </vt:lpstr>
      <vt:lpstr>  국회 브리핑 3분 구두 멘트 (초안)</vt:lpstr>
      <vt:lpstr>  1. 문제 인식 (30초)</vt:lpstr>
      <vt:lpstr>  2. 제안 핵심 (40초)</vt:lpstr>
      <vt:lpstr>  3. 재정 구조 요약 (40초)</vt:lpstr>
      <vt:lpstr>  4. 사용처 (40초) </vt:lpstr>
      <vt:lpstr>  5. 기대 효과 (20초) </vt:lpstr>
      <vt:lpstr>  6. 마무리 (10초) </vt:lpstr>
      <vt:lpstr>  보좌관용 5줄 요약 메모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1188</cp:revision>
  <cp:lastPrinted>2024-05-24T08:08:49Z</cp:lastPrinted>
  <dcterms:created xsi:type="dcterms:W3CDTF">2022-06-20T02:28:03Z</dcterms:created>
  <dcterms:modified xsi:type="dcterms:W3CDTF">2026-01-06T08:39:31Z</dcterms:modified>
</cp:coreProperties>
</file>